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83" r:id="rId2"/>
    <p:sldId id="286" r:id="rId3"/>
    <p:sldId id="284" r:id="rId4"/>
    <p:sldId id="257" r:id="rId5"/>
    <p:sldId id="259" r:id="rId6"/>
    <p:sldId id="293" r:id="rId7"/>
    <p:sldId id="258" r:id="rId8"/>
    <p:sldId id="287" r:id="rId9"/>
    <p:sldId id="291" r:id="rId10"/>
    <p:sldId id="261" r:id="rId11"/>
    <p:sldId id="288" r:id="rId12"/>
    <p:sldId id="260" r:id="rId13"/>
    <p:sldId id="294" r:id="rId14"/>
    <p:sldId id="281" r:id="rId15"/>
  </p:sldIdLst>
  <p:sldSz cx="12192000" cy="6858000"/>
  <p:notesSz cx="6858000" cy="9144000"/>
  <p:embeddedFontLst>
    <p:embeddedFont>
      <p:font typeface="Gill Sans" panose="020B0604020202020204" charset="0"/>
      <p:regular r:id="rId17"/>
      <p:bold r:id="rId18"/>
    </p:embeddedFont>
    <p:embeddedFont>
      <p:font typeface="Libre Baskerville" panose="02000000000000000000" pitchFamily="2" charset="0"/>
      <p:regular r:id="rId19"/>
      <p:bold r:id="rId20"/>
      <p:italic r:id="rId21"/>
    </p:embeddedFont>
    <p:embeddedFont>
      <p:font typeface="Mangal" panose="02040503050203030202" pitchFamily="18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iXFte4kRHCok7cCL0p5/tnVGdT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BB52895-EE7C-454E-87B5-9EB180B2F5BF}">
  <a:tblStyle styleId="{FBB52895-EE7C-454E-87B5-9EB180B2F5BF}" styleName="Table_0">
    <a:wholeTbl>
      <a:tcTxStyle b="off" i="off">
        <a:font>
          <a:latin typeface="Gill Sans Nova Light"/>
          <a:ea typeface="Gill Sans Nova Light"/>
          <a:cs typeface="Gill Sans Nova Ligh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CEDEB"/>
          </a:solidFill>
        </a:fill>
      </a:tcStyle>
    </a:wholeTbl>
    <a:band1H>
      <a:tcTxStyle/>
      <a:tcStyle>
        <a:tcBdr/>
        <a:fill>
          <a:solidFill>
            <a:srgbClr val="D7D8D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7D8D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Gill Sans Nova Light"/>
          <a:ea typeface="Gill Sans Nova Light"/>
          <a:cs typeface="Gill Sans Nova Ligh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ill Sans Nova Light"/>
          <a:ea typeface="Gill Sans Nova Light"/>
          <a:cs typeface="Gill Sans Nova Ligh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ill Sans Nova Light"/>
          <a:ea typeface="Gill Sans Nova Light"/>
          <a:cs typeface="Gill Sans Nova Ligh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Gill Sans Nova Light"/>
          <a:ea typeface="Gill Sans Nova Light"/>
          <a:cs typeface="Gill Sans Nova Ligh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3447" autoAdjust="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243c5371e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243c5371ea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g243c5371ea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8" descr="A picture containing text, plan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17210" y="0"/>
            <a:ext cx="83920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8"/>
          <p:cNvSpPr/>
          <p:nvPr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7" name="Google Shape;17;p28"/>
          <p:cNvCxnSpPr/>
          <p:nvPr/>
        </p:nvCxnSpPr>
        <p:spPr>
          <a:xfrm>
            <a:off x="4359876" y="4300155"/>
            <a:ext cx="3472249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" name="Google Shape;18;p28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9961" y="4157464"/>
            <a:ext cx="972078" cy="28538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8"/>
          <p:cNvSpPr/>
          <p:nvPr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0" name="Google Shape;20;p28" descr="A picture containing ceramic ware, porcelai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9338" y="4814449"/>
            <a:ext cx="1668775" cy="1621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30777" y="1164252"/>
            <a:ext cx="818801" cy="845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8"/>
          <p:cNvSpPr txBox="1"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600"/>
              <a:buFont typeface="Libre Baskerville"/>
              <a:buNone/>
              <a:defRPr sz="4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solidFill>
          <a:schemeClr val="dk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0"/>
          <p:cNvSpPr/>
          <p:nvPr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7" name="Google Shape;127;p40"/>
          <p:cNvSpPr/>
          <p:nvPr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8" name="Google Shape;128;p40" descr="A picture containing mollusk, insec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1275" y="5738220"/>
            <a:ext cx="1207554" cy="35451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0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Libre Baskervil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40"/>
          <p:cNvSpPr>
            <a:spLocks noGrp="1"/>
          </p:cNvSpPr>
          <p:nvPr>
            <p:ph type="pic" idx="2"/>
          </p:nvPr>
        </p:nvSpPr>
        <p:spPr>
          <a:xfrm>
            <a:off x="1681364" y="1658061"/>
            <a:ext cx="1160392" cy="1161288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40"/>
          <p:cNvSpPr txBox="1">
            <a:spLocks noGrp="1"/>
          </p:cNvSpPr>
          <p:nvPr>
            <p:ph type="body" idx="1"/>
          </p:nvPr>
        </p:nvSpPr>
        <p:spPr>
          <a:xfrm>
            <a:off x="1106424" y="2926080"/>
            <a:ext cx="2322576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40"/>
          <p:cNvSpPr txBox="1">
            <a:spLocks noGrp="1"/>
          </p:cNvSpPr>
          <p:nvPr>
            <p:ph type="body" idx="3"/>
          </p:nvPr>
        </p:nvSpPr>
        <p:spPr>
          <a:xfrm>
            <a:off x="1106424" y="3145536"/>
            <a:ext cx="2322576" cy="265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40"/>
          <p:cNvSpPr>
            <a:spLocks noGrp="1"/>
          </p:cNvSpPr>
          <p:nvPr>
            <p:ph type="pic" idx="4"/>
          </p:nvPr>
        </p:nvSpPr>
        <p:spPr>
          <a:xfrm>
            <a:off x="1681364" y="3818492"/>
            <a:ext cx="1160392" cy="1161288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40"/>
          <p:cNvSpPr txBox="1">
            <a:spLocks noGrp="1"/>
          </p:cNvSpPr>
          <p:nvPr>
            <p:ph type="body" idx="5"/>
          </p:nvPr>
        </p:nvSpPr>
        <p:spPr>
          <a:xfrm>
            <a:off x="1106424" y="5086511"/>
            <a:ext cx="2322576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40"/>
          <p:cNvSpPr txBox="1">
            <a:spLocks noGrp="1"/>
          </p:cNvSpPr>
          <p:nvPr>
            <p:ph type="body" idx="6"/>
          </p:nvPr>
        </p:nvSpPr>
        <p:spPr>
          <a:xfrm>
            <a:off x="1106424" y="5305967"/>
            <a:ext cx="2322576" cy="265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40"/>
          <p:cNvSpPr>
            <a:spLocks noGrp="1"/>
          </p:cNvSpPr>
          <p:nvPr>
            <p:ph type="pic" idx="7"/>
          </p:nvPr>
        </p:nvSpPr>
        <p:spPr>
          <a:xfrm>
            <a:off x="4226754" y="1658061"/>
            <a:ext cx="1160392" cy="1161288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40"/>
          <p:cNvSpPr txBox="1">
            <a:spLocks noGrp="1"/>
          </p:cNvSpPr>
          <p:nvPr>
            <p:ph type="body" idx="8"/>
          </p:nvPr>
        </p:nvSpPr>
        <p:spPr>
          <a:xfrm>
            <a:off x="3639312" y="2926080"/>
            <a:ext cx="2322576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40"/>
          <p:cNvSpPr txBox="1">
            <a:spLocks noGrp="1"/>
          </p:cNvSpPr>
          <p:nvPr>
            <p:ph type="body" idx="9"/>
          </p:nvPr>
        </p:nvSpPr>
        <p:spPr>
          <a:xfrm>
            <a:off x="3639312" y="3145536"/>
            <a:ext cx="2322576" cy="265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40"/>
          <p:cNvSpPr>
            <a:spLocks noGrp="1"/>
          </p:cNvSpPr>
          <p:nvPr>
            <p:ph type="pic" idx="13"/>
          </p:nvPr>
        </p:nvSpPr>
        <p:spPr>
          <a:xfrm>
            <a:off x="4226754" y="3818492"/>
            <a:ext cx="1160392" cy="1161288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40"/>
          <p:cNvSpPr txBox="1">
            <a:spLocks noGrp="1"/>
          </p:cNvSpPr>
          <p:nvPr>
            <p:ph type="body" idx="14"/>
          </p:nvPr>
        </p:nvSpPr>
        <p:spPr>
          <a:xfrm>
            <a:off x="3639312" y="5086511"/>
            <a:ext cx="2322576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40"/>
          <p:cNvSpPr txBox="1">
            <a:spLocks noGrp="1"/>
          </p:cNvSpPr>
          <p:nvPr>
            <p:ph type="body" idx="15"/>
          </p:nvPr>
        </p:nvSpPr>
        <p:spPr>
          <a:xfrm>
            <a:off x="3639312" y="5305967"/>
            <a:ext cx="2322576" cy="265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40"/>
          <p:cNvSpPr>
            <a:spLocks noGrp="1"/>
          </p:cNvSpPr>
          <p:nvPr>
            <p:ph type="pic" idx="16"/>
          </p:nvPr>
        </p:nvSpPr>
        <p:spPr>
          <a:xfrm>
            <a:off x="6772144" y="1658061"/>
            <a:ext cx="1160392" cy="1161288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40"/>
          <p:cNvSpPr txBox="1">
            <a:spLocks noGrp="1"/>
          </p:cNvSpPr>
          <p:nvPr>
            <p:ph type="body" idx="17"/>
          </p:nvPr>
        </p:nvSpPr>
        <p:spPr>
          <a:xfrm>
            <a:off x="6172200" y="2926080"/>
            <a:ext cx="2322576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40"/>
          <p:cNvSpPr txBox="1">
            <a:spLocks noGrp="1"/>
          </p:cNvSpPr>
          <p:nvPr>
            <p:ph type="body" idx="18"/>
          </p:nvPr>
        </p:nvSpPr>
        <p:spPr>
          <a:xfrm>
            <a:off x="6172200" y="3145536"/>
            <a:ext cx="2322576" cy="265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40"/>
          <p:cNvSpPr>
            <a:spLocks noGrp="1"/>
          </p:cNvSpPr>
          <p:nvPr>
            <p:ph type="pic" idx="19"/>
          </p:nvPr>
        </p:nvSpPr>
        <p:spPr>
          <a:xfrm>
            <a:off x="6772144" y="3818492"/>
            <a:ext cx="1160392" cy="1161288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Google Shape;146;p40"/>
          <p:cNvSpPr txBox="1">
            <a:spLocks noGrp="1"/>
          </p:cNvSpPr>
          <p:nvPr>
            <p:ph type="body" idx="20"/>
          </p:nvPr>
        </p:nvSpPr>
        <p:spPr>
          <a:xfrm>
            <a:off x="6172200" y="5086511"/>
            <a:ext cx="2322576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40"/>
          <p:cNvSpPr txBox="1">
            <a:spLocks noGrp="1"/>
          </p:cNvSpPr>
          <p:nvPr>
            <p:ph type="body" idx="21"/>
          </p:nvPr>
        </p:nvSpPr>
        <p:spPr>
          <a:xfrm>
            <a:off x="6172200" y="5305967"/>
            <a:ext cx="2322576" cy="265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40"/>
          <p:cNvSpPr>
            <a:spLocks noGrp="1"/>
          </p:cNvSpPr>
          <p:nvPr>
            <p:ph type="pic" idx="22"/>
          </p:nvPr>
        </p:nvSpPr>
        <p:spPr>
          <a:xfrm>
            <a:off x="9317533" y="1658061"/>
            <a:ext cx="1160392" cy="1161288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40"/>
          <p:cNvSpPr txBox="1">
            <a:spLocks noGrp="1"/>
          </p:cNvSpPr>
          <p:nvPr>
            <p:ph type="body" idx="23"/>
          </p:nvPr>
        </p:nvSpPr>
        <p:spPr>
          <a:xfrm>
            <a:off x="8705088" y="2926080"/>
            <a:ext cx="2322576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40"/>
          <p:cNvSpPr txBox="1">
            <a:spLocks noGrp="1"/>
          </p:cNvSpPr>
          <p:nvPr>
            <p:ph type="body" idx="24"/>
          </p:nvPr>
        </p:nvSpPr>
        <p:spPr>
          <a:xfrm>
            <a:off x="8705088" y="3145536"/>
            <a:ext cx="2322576" cy="265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40"/>
          <p:cNvSpPr>
            <a:spLocks noGrp="1"/>
          </p:cNvSpPr>
          <p:nvPr>
            <p:ph type="pic" idx="25"/>
          </p:nvPr>
        </p:nvSpPr>
        <p:spPr>
          <a:xfrm>
            <a:off x="9317533" y="3818492"/>
            <a:ext cx="1160392" cy="1161288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40"/>
          <p:cNvSpPr txBox="1">
            <a:spLocks noGrp="1"/>
          </p:cNvSpPr>
          <p:nvPr>
            <p:ph type="body" idx="26"/>
          </p:nvPr>
        </p:nvSpPr>
        <p:spPr>
          <a:xfrm>
            <a:off x="8705088" y="5086511"/>
            <a:ext cx="2322576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40"/>
          <p:cNvSpPr txBox="1">
            <a:spLocks noGrp="1"/>
          </p:cNvSpPr>
          <p:nvPr>
            <p:ph type="body" idx="27"/>
          </p:nvPr>
        </p:nvSpPr>
        <p:spPr>
          <a:xfrm>
            <a:off x="8705088" y="5305967"/>
            <a:ext cx="2322576" cy="265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40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0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1"/>
          <p:cNvSpPr/>
          <p:nvPr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8" name="Google Shape;158;p41"/>
          <p:cNvSpPr/>
          <p:nvPr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59" name="Google Shape;159;p41" descr="A picture containing mollusk, insec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6902" y="1631192"/>
            <a:ext cx="1207554" cy="35451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1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Libre Baskervil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1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1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" name="Google Shape;163;p41"/>
          <p:cNvSpPr txBox="1">
            <a:spLocks noGrp="1"/>
          </p:cNvSpPr>
          <p:nvPr>
            <p:ph type="body" idx="1"/>
          </p:nvPr>
        </p:nvSpPr>
        <p:spPr>
          <a:xfrm>
            <a:off x="975360" y="2615184"/>
            <a:ext cx="10241280" cy="3319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 type="twoTxTwoObj">
  <p:cSld name="TWO_OBJECTS_WITH_TEXT">
    <p:bg>
      <p:bgPr>
        <a:solidFill>
          <a:schemeClr val="dk2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2"/>
          <p:cNvSpPr/>
          <p:nvPr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66" name="Google Shape;166;p42"/>
          <p:cNvCxnSpPr/>
          <p:nvPr/>
        </p:nvCxnSpPr>
        <p:spPr>
          <a:xfrm>
            <a:off x="837235" y="1767119"/>
            <a:ext cx="10516564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7" name="Google Shape;167;p42" descr="A picture containing mollusk, insec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5658" y="1631192"/>
            <a:ext cx="1207554" cy="35451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4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Libre Baskervil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2"/>
          <p:cNvSpPr txBox="1"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0" name="Google Shape;170;p42"/>
          <p:cNvSpPr txBox="1">
            <a:spLocks noGrp="1"/>
          </p:cNvSpPr>
          <p:nvPr>
            <p:ph type="body" idx="2"/>
          </p:nvPr>
        </p:nvSpPr>
        <p:spPr>
          <a:xfrm>
            <a:off x="1124712" y="2629116"/>
            <a:ext cx="3200400" cy="332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292A"/>
              </a:buClr>
              <a:buSzPts val="1600"/>
              <a:buFont typeface="Arial"/>
              <a:buChar char="•"/>
              <a:defRPr sz="1600"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400"/>
              <a:buFont typeface="Arial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200"/>
              <a:buFont typeface="Arial"/>
              <a:buChar char="•"/>
              <a:defRPr sz="1200"/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100"/>
              <a:buFont typeface="Arial"/>
              <a:buChar char="•"/>
              <a:defRPr sz="1100"/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100"/>
              <a:buFont typeface="Arial"/>
              <a:buChar char="•"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42"/>
          <p:cNvSpPr txBox="1">
            <a:spLocks noGrp="1"/>
          </p:cNvSpPr>
          <p:nvPr>
            <p:ph type="body" idx="3"/>
          </p:nvPr>
        </p:nvSpPr>
        <p:spPr>
          <a:xfrm>
            <a:off x="4498848" y="2161563"/>
            <a:ext cx="3200400" cy="427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2" name="Google Shape;172;p42"/>
          <p:cNvSpPr txBox="1">
            <a:spLocks noGrp="1"/>
          </p:cNvSpPr>
          <p:nvPr>
            <p:ph type="body" idx="4"/>
          </p:nvPr>
        </p:nvSpPr>
        <p:spPr>
          <a:xfrm>
            <a:off x="4498848" y="2629116"/>
            <a:ext cx="3200400" cy="332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292A"/>
              </a:buClr>
              <a:buSzPts val="1600"/>
              <a:buChar char="•"/>
              <a:defRPr sz="1600"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200"/>
              <a:buChar char="•"/>
              <a:defRPr sz="1200"/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100"/>
              <a:buChar char="•"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42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2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5" name="Google Shape;175;p42"/>
          <p:cNvSpPr txBox="1">
            <a:spLocks noGrp="1"/>
          </p:cNvSpPr>
          <p:nvPr>
            <p:ph type="body" idx="5"/>
          </p:nvPr>
        </p:nvSpPr>
        <p:spPr>
          <a:xfrm>
            <a:off x="7909560" y="2161563"/>
            <a:ext cx="3200400" cy="427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6" name="Google Shape;176;p42"/>
          <p:cNvSpPr txBox="1">
            <a:spLocks noGrp="1"/>
          </p:cNvSpPr>
          <p:nvPr>
            <p:ph type="body" idx="6"/>
          </p:nvPr>
        </p:nvSpPr>
        <p:spPr>
          <a:xfrm>
            <a:off x="7909560" y="2629116"/>
            <a:ext cx="3200400" cy="332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292A"/>
              </a:buClr>
              <a:buSzPts val="1600"/>
              <a:buChar char="•"/>
              <a:defRPr sz="1600"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200"/>
              <a:buChar char="•"/>
              <a:defRPr sz="1200"/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100"/>
              <a:buChar char="•"/>
              <a:defRPr sz="1100"/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100"/>
              <a:buChar char="•"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3"/>
          <p:cNvSpPr/>
          <p:nvPr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9" name="Google Shape;179;p43"/>
          <p:cNvSpPr/>
          <p:nvPr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80" name="Google Shape;180;p43" descr="A picture containing mollusk, insec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6902" y="1631192"/>
            <a:ext cx="1207554" cy="35451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43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Libre Baskervil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3"/>
          <p:cNvSpPr txBox="1">
            <a:spLocks noGrp="1"/>
          </p:cNvSpPr>
          <p:nvPr>
            <p:ph type="body" idx="1"/>
          </p:nvPr>
        </p:nvSpPr>
        <p:spPr>
          <a:xfrm>
            <a:off x="838200" y="2628461"/>
            <a:ext cx="5181600" cy="3548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43"/>
          <p:cNvSpPr txBox="1">
            <a:spLocks noGrp="1"/>
          </p:cNvSpPr>
          <p:nvPr>
            <p:ph type="body" idx="2"/>
          </p:nvPr>
        </p:nvSpPr>
        <p:spPr>
          <a:xfrm>
            <a:off x="6172200" y="2628461"/>
            <a:ext cx="5181600" cy="3548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43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43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4"/>
          <p:cNvSpPr/>
          <p:nvPr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8" name="Google Shape;188;p44"/>
          <p:cNvSpPr/>
          <p:nvPr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89" name="Google Shape;189;p44" descr="A picture containing mollusk, insec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6902" y="1631192"/>
            <a:ext cx="1207554" cy="35451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44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Libre Baskervil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44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4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Libre Baskervil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4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96" name="Google Shape;196;p4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7" name="Google Shape;197;p45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45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Libre Baskervil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02" name="Google Shape;202;p4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3" name="Google Shape;203;p46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46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bg>
      <p:bgPr>
        <a:solidFill>
          <a:schemeClr val="dk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/>
          <p:nvPr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6" name="Google Shape;36;p30" descr="A picture containing fabric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5056236" y="-1772981"/>
            <a:ext cx="2147050" cy="603966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30"/>
          <p:cNvSpPr/>
          <p:nvPr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8" name="Google Shape;38;p30" descr="A picture containing flower, plan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6307543" y="-287017"/>
            <a:ext cx="1051334" cy="3866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30" descr="A picture containing mollusk, insec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92222" y="4923380"/>
            <a:ext cx="1207554" cy="354511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30"/>
          <p:cNvSpPr txBox="1"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Libre Baskerville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2"/>
          </p:nvPr>
        </p:nvSpPr>
        <p:spPr>
          <a:xfrm>
            <a:off x="10149667" y="3189069"/>
            <a:ext cx="945473" cy="193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0"/>
              <a:buNone/>
              <a:defRPr sz="14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body" idx="3"/>
          </p:nvPr>
        </p:nvSpPr>
        <p:spPr>
          <a:xfrm>
            <a:off x="1033184" y="2136567"/>
            <a:ext cx="941832" cy="193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0"/>
              <a:buNone/>
              <a:defRPr sz="140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type="obj">
  <p:cSld name="OBJECT">
    <p:bg>
      <p:bgPr>
        <a:solidFill>
          <a:schemeClr val="dk2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2"/>
          <p:cNvSpPr/>
          <p:nvPr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49" name="Google Shape;49;p32" descr="A picture containing fabric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5314950" y="-64113"/>
            <a:ext cx="1562100" cy="43942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2"/>
          <p:cNvSpPr/>
          <p:nvPr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1" name="Google Shape;51;p32" descr="A picture containing flower, plan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4869421" y="459092"/>
            <a:ext cx="749300" cy="27559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32"/>
          <p:cNvSpPr txBox="1"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Libre Baskerville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body" idx="1"/>
          </p:nvPr>
        </p:nvSpPr>
        <p:spPr>
          <a:xfrm>
            <a:off x="838200" y="2990088"/>
            <a:ext cx="105156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chemeClr val="dk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/>
          <p:nvPr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" name="Google Shape;70;p34"/>
          <p:cNvSpPr/>
          <p:nvPr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71" name="Google Shape;71;p34" descr="A picture containing mollusk, insec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2833" y="5110810"/>
            <a:ext cx="1207554" cy="354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5202474" y="-1953000"/>
            <a:ext cx="1485900" cy="53721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34"/>
          <p:cNvSpPr txBox="1"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Libre Baskerville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body" idx="1"/>
          </p:nvPr>
        </p:nvSpPr>
        <p:spPr>
          <a:xfrm>
            <a:off x="2223516" y="2651760"/>
            <a:ext cx="7744968" cy="269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marL="1371600" lvl="2" indent="-3302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>
                <a:latin typeface="Gill Sans"/>
                <a:ea typeface="Gill Sans"/>
                <a:cs typeface="Gill Sans"/>
                <a:sym typeface="Gill Sans"/>
              </a:defRPr>
            </a:lvl3pPr>
            <a:lvl4pPr marL="1828800" lvl="3" indent="-3175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>
                <a:latin typeface="Gill Sans"/>
                <a:ea typeface="Gill Sans"/>
                <a:cs typeface="Gill Sans"/>
                <a:sym typeface="Gill Sans"/>
              </a:defRPr>
            </a:lvl4pPr>
            <a:lvl5pPr marL="2286000" lvl="4" indent="-3175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>
                <a:latin typeface="Gill Sans"/>
                <a:ea typeface="Gill Sans"/>
                <a:cs typeface="Gill Sans"/>
                <a:sym typeface="Gill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6"/>
          <p:cNvSpPr/>
          <p:nvPr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89" name="Google Shape;89;p36" descr="A close up of a plant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5387322" y="3187511"/>
            <a:ext cx="1422400" cy="528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36" descr="A picture containing bedclothes, fabric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400022" y="287485"/>
            <a:ext cx="1485900" cy="53721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6"/>
          <p:cNvSpPr/>
          <p:nvPr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92" name="Google Shape;92;p36" descr="A picture containing ceramic ware, porcelai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590193">
            <a:off x="6957396" y="5090392"/>
            <a:ext cx="856832" cy="83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36" descr="A picture containing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62979" y="3252854"/>
            <a:ext cx="1206427" cy="62135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6"/>
          <p:cNvSpPr txBox="1">
            <a:spLocks noGrp="1"/>
          </p:cNvSpPr>
          <p:nvPr>
            <p:ph type="title"/>
          </p:nvPr>
        </p:nvSpPr>
        <p:spPr>
          <a:xfrm>
            <a:off x="1153668" y="3977640"/>
            <a:ext cx="9884664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Libre Baskerville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1153668" y="4700016"/>
            <a:ext cx="988466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7"/>
          <p:cNvSpPr txBox="1"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Libre Baskerville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7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7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7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green">
  <p:cSld name="Title and Content green">
    <p:bg>
      <p:bgPr>
        <a:solidFill>
          <a:schemeClr val="dk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8"/>
          <p:cNvSpPr txBox="1"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Libre Baskerville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Gill Sans"/>
                <a:ea typeface="Gill Sans"/>
                <a:cs typeface="Gill Sans"/>
                <a:sym typeface="Gill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8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8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chemeClr val="dk2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9"/>
          <p:cNvSpPr/>
          <p:nvPr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8" name="Google Shape;108;p39"/>
          <p:cNvSpPr/>
          <p:nvPr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09" name="Google Shape;109;p39" descr="A picture containing mollusk, insec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1275" y="5738220"/>
            <a:ext cx="1207554" cy="35451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9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Libre Baskervil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9"/>
          <p:cNvSpPr>
            <a:spLocks noGrp="1"/>
          </p:cNvSpPr>
          <p:nvPr>
            <p:ph type="pic" idx="2"/>
          </p:nvPr>
        </p:nvSpPr>
        <p:spPr>
          <a:xfrm>
            <a:off x="1375868" y="1797050"/>
            <a:ext cx="2057400" cy="2058988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39"/>
          <p:cNvSpPr txBox="1">
            <a:spLocks noGrp="1"/>
          </p:cNvSpPr>
          <p:nvPr>
            <p:ph type="body" idx="1"/>
          </p:nvPr>
        </p:nvSpPr>
        <p:spPr>
          <a:xfrm>
            <a:off x="1326173" y="3946525"/>
            <a:ext cx="219456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39"/>
          <p:cNvSpPr txBox="1">
            <a:spLocks noGrp="1"/>
          </p:cNvSpPr>
          <p:nvPr>
            <p:ph type="body" idx="3"/>
          </p:nvPr>
        </p:nvSpPr>
        <p:spPr>
          <a:xfrm>
            <a:off x="1328309" y="4306415"/>
            <a:ext cx="219456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39"/>
          <p:cNvSpPr>
            <a:spLocks noGrp="1"/>
          </p:cNvSpPr>
          <p:nvPr>
            <p:ph type="pic" idx="4"/>
          </p:nvPr>
        </p:nvSpPr>
        <p:spPr>
          <a:xfrm>
            <a:off x="3828270" y="1797050"/>
            <a:ext cx="2057400" cy="2058988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39"/>
          <p:cNvSpPr txBox="1">
            <a:spLocks noGrp="1"/>
          </p:cNvSpPr>
          <p:nvPr>
            <p:ph type="body" idx="5"/>
          </p:nvPr>
        </p:nvSpPr>
        <p:spPr>
          <a:xfrm>
            <a:off x="3763663" y="3926721"/>
            <a:ext cx="219456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39"/>
          <p:cNvSpPr txBox="1">
            <a:spLocks noGrp="1"/>
          </p:cNvSpPr>
          <p:nvPr>
            <p:ph type="body" idx="6"/>
          </p:nvPr>
        </p:nvSpPr>
        <p:spPr>
          <a:xfrm>
            <a:off x="3765799" y="4286611"/>
            <a:ext cx="219456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39"/>
          <p:cNvSpPr>
            <a:spLocks noGrp="1"/>
          </p:cNvSpPr>
          <p:nvPr>
            <p:ph type="pic" idx="7"/>
          </p:nvPr>
        </p:nvSpPr>
        <p:spPr>
          <a:xfrm>
            <a:off x="6280672" y="1797050"/>
            <a:ext cx="2057400" cy="2058988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39"/>
          <p:cNvSpPr txBox="1">
            <a:spLocks noGrp="1"/>
          </p:cNvSpPr>
          <p:nvPr>
            <p:ph type="body" idx="8"/>
          </p:nvPr>
        </p:nvSpPr>
        <p:spPr>
          <a:xfrm>
            <a:off x="6216065" y="3946525"/>
            <a:ext cx="219456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39"/>
          <p:cNvSpPr txBox="1">
            <a:spLocks noGrp="1"/>
          </p:cNvSpPr>
          <p:nvPr>
            <p:ph type="body" idx="9"/>
          </p:nvPr>
        </p:nvSpPr>
        <p:spPr>
          <a:xfrm>
            <a:off x="6218201" y="4306415"/>
            <a:ext cx="219456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39"/>
          <p:cNvSpPr>
            <a:spLocks noGrp="1"/>
          </p:cNvSpPr>
          <p:nvPr>
            <p:ph type="pic" idx="13"/>
          </p:nvPr>
        </p:nvSpPr>
        <p:spPr>
          <a:xfrm>
            <a:off x="8733074" y="1797050"/>
            <a:ext cx="2057400" cy="2058988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39"/>
          <p:cNvSpPr txBox="1">
            <a:spLocks noGrp="1"/>
          </p:cNvSpPr>
          <p:nvPr>
            <p:ph type="body" idx="14"/>
          </p:nvPr>
        </p:nvSpPr>
        <p:spPr>
          <a:xfrm>
            <a:off x="8666331" y="3946525"/>
            <a:ext cx="219456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39"/>
          <p:cNvSpPr txBox="1">
            <a:spLocks noGrp="1"/>
          </p:cNvSpPr>
          <p:nvPr>
            <p:ph type="body" idx="15"/>
          </p:nvPr>
        </p:nvSpPr>
        <p:spPr>
          <a:xfrm>
            <a:off x="8668467" y="4306415"/>
            <a:ext cx="219456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39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9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Libre Baskerville"/>
              <a:buNone/>
              <a:defRPr sz="4400" b="0" i="0" u="none" strike="noStrike" cap="none">
                <a:solidFill>
                  <a:schemeClr val="accent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292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3292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ftr" idx="11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marmar.mukhopadhyay@gmail.c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6399E-1CA7-B3E0-1B2B-1F484626B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5496" y="1618488"/>
            <a:ext cx="6693408" cy="1088136"/>
          </a:xfrm>
        </p:spPr>
        <p:txBody>
          <a:bodyPr/>
          <a:lstStyle/>
          <a:p>
            <a:r>
              <a:rPr lang="hi-IN" b="0" i="0" dirty="0">
                <a:solidFill>
                  <a:srgbClr val="4D5156"/>
                </a:solidFill>
                <a:effectLst/>
                <a:latin typeface="Google Sans"/>
              </a:rPr>
              <a:t>ब्लेंडेड लर्निंग </a:t>
            </a:r>
            <a:b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</a:br>
            <a:r>
              <a:rPr lang="hi-IN" dirty="0"/>
              <a:t>मिश्रित शिक्षण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22DD7-54ED-46BC-9FED-11039A992D0E}"/>
              </a:ext>
            </a:extLst>
          </p:cNvPr>
          <p:cNvSpPr txBox="1"/>
          <p:nvPr/>
        </p:nvSpPr>
        <p:spPr>
          <a:xfrm>
            <a:off x="3048000" y="327511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3600" dirty="0"/>
              <a:t>अध्यापक मर्मर मुखोपाध्याय</a:t>
            </a:r>
            <a:endParaRPr lang="en-IN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599098-BDCF-1CF4-52BE-2CF7290EF78D}"/>
              </a:ext>
            </a:extLst>
          </p:cNvPr>
          <p:cNvSpPr txBox="1"/>
          <p:nvPr/>
        </p:nvSpPr>
        <p:spPr>
          <a:xfrm>
            <a:off x="3548742" y="436368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 err="1"/>
              <a:t>शैक्षिक</a:t>
            </a:r>
            <a:r>
              <a:rPr lang="en-IN" sz="2400" b="1" dirty="0"/>
              <a:t> </a:t>
            </a:r>
            <a:r>
              <a:rPr lang="en-IN" sz="2400" b="1" dirty="0" err="1"/>
              <a:t>प्रौद्योगिकी</a:t>
            </a:r>
            <a:r>
              <a:rPr lang="en-IN" sz="2400" b="1" dirty="0"/>
              <a:t> </a:t>
            </a:r>
            <a:r>
              <a:rPr lang="en-IN" sz="2400" b="1" dirty="0" err="1"/>
              <a:t>और</a:t>
            </a:r>
            <a:r>
              <a:rPr lang="en-IN" sz="2400" b="1" dirty="0"/>
              <a:t> </a:t>
            </a:r>
            <a:r>
              <a:rPr lang="en-IN" sz="2400" b="1" dirty="0" err="1"/>
              <a:t>प्रबंधन</a:t>
            </a:r>
            <a:r>
              <a:rPr lang="en-IN" sz="2400" b="1" dirty="0"/>
              <a:t> </a:t>
            </a:r>
            <a:r>
              <a:rPr lang="en-IN" sz="2400" b="1" dirty="0" err="1"/>
              <a:t>अकादमी</a:t>
            </a:r>
            <a:endParaRPr lang="en-IN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483632-D065-CB8E-F62F-970401A2C6C2}"/>
              </a:ext>
            </a:extLst>
          </p:cNvPr>
          <p:cNvSpPr txBox="1"/>
          <p:nvPr/>
        </p:nvSpPr>
        <p:spPr>
          <a:xfrm>
            <a:off x="5459186" y="4864466"/>
            <a:ext cx="12736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 err="1"/>
              <a:t>गुरूग्राम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2117390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"/>
          <p:cNvSpPr txBox="1">
            <a:spLocks noGrp="1"/>
          </p:cNvSpPr>
          <p:nvPr>
            <p:ph type="title"/>
          </p:nvPr>
        </p:nvSpPr>
        <p:spPr>
          <a:xfrm>
            <a:off x="217714" y="4549783"/>
            <a:ext cx="11756571" cy="184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Libre Baskerville"/>
              <a:buNone/>
            </a:pPr>
            <a:r>
              <a:rPr lang="en-US" sz="3200" dirty="0"/>
              <a:t>“Blended learning, thus, is a blending of carefully chosen learning tactics from face-to-face and technology-mediated learning domains to achieve expected learning outcomes.” (Mukhopadhyay, 2022) </a:t>
            </a:r>
            <a:br>
              <a:rPr lang="en-US" sz="3200" dirty="0"/>
            </a:br>
            <a:endParaRPr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671F9E-6CDD-1A6D-6364-5FC559755F27}"/>
              </a:ext>
            </a:extLst>
          </p:cNvPr>
          <p:cNvSpPr txBox="1"/>
          <p:nvPr/>
        </p:nvSpPr>
        <p:spPr>
          <a:xfrm>
            <a:off x="435429" y="2025188"/>
            <a:ext cx="11321142" cy="1951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IN" sz="2800" b="1" dirty="0" err="1">
                <a:solidFill>
                  <a:srgbClr val="FF0000"/>
                </a:solidFill>
              </a:rPr>
              <a:t>मिश्रित</a:t>
            </a:r>
            <a:r>
              <a:rPr lang="en-IN" sz="2800" b="1" dirty="0">
                <a:solidFill>
                  <a:srgbClr val="FF0000"/>
                </a:solidFill>
              </a:rPr>
              <a:t> </a:t>
            </a:r>
            <a:r>
              <a:rPr lang="en-IN" sz="2800" b="1" dirty="0" err="1">
                <a:solidFill>
                  <a:srgbClr val="FF0000"/>
                </a:solidFill>
              </a:rPr>
              <a:t>शिक्षण</a:t>
            </a:r>
            <a:r>
              <a:rPr lang="en-IN" sz="2800" b="1" dirty="0">
                <a:solidFill>
                  <a:srgbClr val="FF0000"/>
                </a:solidFill>
              </a:rPr>
              <a:t> </a:t>
            </a:r>
            <a:r>
              <a:rPr lang="en-IN" sz="2800" b="1" dirty="0" err="1">
                <a:solidFill>
                  <a:srgbClr val="FF0000"/>
                </a:solidFill>
              </a:rPr>
              <a:t>अपेक्षित</a:t>
            </a:r>
            <a:r>
              <a:rPr lang="en-IN" sz="2800" b="1" dirty="0">
                <a:solidFill>
                  <a:srgbClr val="FF0000"/>
                </a:solidFill>
              </a:rPr>
              <a:t> </a:t>
            </a:r>
            <a:r>
              <a:rPr lang="en-IN" sz="2800" b="1" dirty="0" err="1">
                <a:solidFill>
                  <a:srgbClr val="FF0000"/>
                </a:solidFill>
              </a:rPr>
              <a:t>सीखने</a:t>
            </a:r>
            <a:r>
              <a:rPr lang="en-IN" sz="2800" b="1" dirty="0">
                <a:solidFill>
                  <a:srgbClr val="FF0000"/>
                </a:solidFill>
              </a:rPr>
              <a:t> </a:t>
            </a:r>
            <a:r>
              <a:rPr lang="en-IN" sz="2800" b="1" dirty="0" err="1">
                <a:solidFill>
                  <a:srgbClr val="FF0000"/>
                </a:solidFill>
              </a:rPr>
              <a:t>के</a:t>
            </a:r>
            <a:r>
              <a:rPr lang="en-IN" sz="2800" b="1" dirty="0">
                <a:solidFill>
                  <a:srgbClr val="FF0000"/>
                </a:solidFill>
              </a:rPr>
              <a:t> </a:t>
            </a:r>
            <a:r>
              <a:rPr lang="en-IN" sz="2800" b="1" dirty="0" err="1">
                <a:solidFill>
                  <a:srgbClr val="FF0000"/>
                </a:solidFill>
              </a:rPr>
              <a:t>परिणामों</a:t>
            </a:r>
            <a:r>
              <a:rPr lang="en-IN" sz="2800" b="1" dirty="0">
                <a:solidFill>
                  <a:srgbClr val="FF0000"/>
                </a:solidFill>
              </a:rPr>
              <a:t> </a:t>
            </a:r>
            <a:r>
              <a:rPr lang="en-IN" sz="2800" b="1" dirty="0" err="1">
                <a:solidFill>
                  <a:srgbClr val="FF0000"/>
                </a:solidFill>
              </a:rPr>
              <a:t>को</a:t>
            </a:r>
            <a:r>
              <a:rPr lang="en-IN" sz="2800" b="1" dirty="0">
                <a:solidFill>
                  <a:srgbClr val="FF0000"/>
                </a:solidFill>
              </a:rPr>
              <a:t> </a:t>
            </a:r>
            <a:r>
              <a:rPr lang="en-IN" sz="2800" b="1" dirty="0" err="1">
                <a:solidFill>
                  <a:srgbClr val="FF0000"/>
                </a:solidFill>
              </a:rPr>
              <a:t>प्राप्त</a:t>
            </a:r>
            <a:r>
              <a:rPr lang="en-IN" sz="2800" b="1" dirty="0">
                <a:solidFill>
                  <a:srgbClr val="FF0000"/>
                </a:solidFill>
              </a:rPr>
              <a:t> </a:t>
            </a:r>
            <a:r>
              <a:rPr lang="en-IN" sz="2800" b="1" dirty="0" err="1">
                <a:solidFill>
                  <a:srgbClr val="FF0000"/>
                </a:solidFill>
              </a:rPr>
              <a:t>करने</a:t>
            </a:r>
            <a:r>
              <a:rPr lang="en-IN" sz="2800" b="1" dirty="0">
                <a:solidFill>
                  <a:srgbClr val="FF0000"/>
                </a:solidFill>
              </a:rPr>
              <a:t> </a:t>
            </a:r>
            <a:r>
              <a:rPr lang="en-IN" sz="2800" b="1" dirty="0" err="1">
                <a:solidFill>
                  <a:srgbClr val="FF0000"/>
                </a:solidFill>
              </a:rPr>
              <a:t>के</a:t>
            </a:r>
            <a:r>
              <a:rPr lang="en-IN" sz="2800" b="1" dirty="0">
                <a:solidFill>
                  <a:srgbClr val="FF0000"/>
                </a:solidFill>
              </a:rPr>
              <a:t> </a:t>
            </a:r>
            <a:r>
              <a:rPr lang="en-IN" sz="2800" b="1" dirty="0" err="1">
                <a:solidFill>
                  <a:srgbClr val="FF0000"/>
                </a:solidFill>
              </a:rPr>
              <a:t>लिए</a:t>
            </a:r>
            <a:r>
              <a:rPr lang="en-IN" sz="2800" b="1" dirty="0">
                <a:solidFill>
                  <a:srgbClr val="FF0000"/>
                </a:solidFill>
              </a:rPr>
              <a:t> </a:t>
            </a:r>
            <a:r>
              <a:rPr lang="en-IN" sz="2800" b="1" dirty="0" err="1">
                <a:solidFill>
                  <a:srgbClr val="FF0000"/>
                </a:solidFill>
              </a:rPr>
              <a:t>आमने-सामने</a:t>
            </a:r>
            <a:r>
              <a:rPr lang="en-IN" sz="2800" b="1" dirty="0">
                <a:solidFill>
                  <a:srgbClr val="FF0000"/>
                </a:solidFill>
              </a:rPr>
              <a:t> </a:t>
            </a:r>
            <a:r>
              <a:rPr lang="en-IN" sz="2800" b="1" dirty="0" err="1">
                <a:solidFill>
                  <a:srgbClr val="FF0000"/>
                </a:solidFill>
              </a:rPr>
              <a:t>और</a:t>
            </a:r>
            <a:r>
              <a:rPr lang="en-IN" sz="2800" b="1" dirty="0">
                <a:solidFill>
                  <a:srgbClr val="FF0000"/>
                </a:solidFill>
              </a:rPr>
              <a:t> </a:t>
            </a:r>
            <a:r>
              <a:rPr lang="en-IN" sz="2800" b="1" dirty="0" err="1">
                <a:solidFill>
                  <a:srgbClr val="FF0000"/>
                </a:solidFill>
              </a:rPr>
              <a:t>प्रौद्योगिकी-मध्यस्थता</a:t>
            </a:r>
            <a:r>
              <a:rPr lang="en-IN" sz="2800" b="1" dirty="0">
                <a:solidFill>
                  <a:srgbClr val="FF0000"/>
                </a:solidFill>
              </a:rPr>
              <a:t> </a:t>
            </a:r>
            <a:r>
              <a:rPr lang="en-IN" sz="2800" b="1" dirty="0" err="1">
                <a:solidFill>
                  <a:srgbClr val="FF0000"/>
                </a:solidFill>
              </a:rPr>
              <a:t>वाले</a:t>
            </a:r>
            <a:r>
              <a:rPr lang="en-IN" sz="2800" b="1" dirty="0">
                <a:solidFill>
                  <a:srgbClr val="FF0000"/>
                </a:solidFill>
              </a:rPr>
              <a:t> </a:t>
            </a:r>
            <a:r>
              <a:rPr lang="en-IN" sz="2800" b="1" dirty="0" err="1">
                <a:solidFill>
                  <a:srgbClr val="FF0000"/>
                </a:solidFill>
              </a:rPr>
              <a:t>शिक्षण</a:t>
            </a:r>
            <a:r>
              <a:rPr lang="en-IN" sz="2800" b="1" dirty="0">
                <a:solidFill>
                  <a:srgbClr val="FF0000"/>
                </a:solidFill>
              </a:rPr>
              <a:t> </a:t>
            </a:r>
            <a:r>
              <a:rPr lang="en-IN" sz="2800" b="1" dirty="0" err="1">
                <a:solidFill>
                  <a:srgbClr val="FF0000"/>
                </a:solidFill>
              </a:rPr>
              <a:t>डोमेन</a:t>
            </a:r>
            <a:r>
              <a:rPr lang="en-IN" sz="2800" b="1" dirty="0">
                <a:solidFill>
                  <a:srgbClr val="FF0000"/>
                </a:solidFill>
              </a:rPr>
              <a:t> </a:t>
            </a:r>
            <a:r>
              <a:rPr lang="en-IN" sz="2800" b="1" dirty="0" err="1">
                <a:solidFill>
                  <a:srgbClr val="FF0000"/>
                </a:solidFill>
              </a:rPr>
              <a:t>से</a:t>
            </a:r>
            <a:r>
              <a:rPr lang="en-IN" sz="2800" b="1" dirty="0">
                <a:solidFill>
                  <a:srgbClr val="FF0000"/>
                </a:solidFill>
              </a:rPr>
              <a:t> </a:t>
            </a:r>
            <a:r>
              <a:rPr lang="en-IN" sz="2800" b="1" dirty="0" err="1">
                <a:solidFill>
                  <a:srgbClr val="FF0000"/>
                </a:solidFill>
              </a:rPr>
              <a:t>सावधानीपूर्वक</a:t>
            </a:r>
            <a:r>
              <a:rPr lang="en-IN" sz="2800" b="1" dirty="0">
                <a:solidFill>
                  <a:srgbClr val="FF0000"/>
                </a:solidFill>
              </a:rPr>
              <a:t> </a:t>
            </a:r>
            <a:r>
              <a:rPr lang="en-IN" sz="2800" b="1" dirty="0" err="1">
                <a:solidFill>
                  <a:srgbClr val="FF0000"/>
                </a:solidFill>
              </a:rPr>
              <a:t>चुनी</a:t>
            </a:r>
            <a:r>
              <a:rPr lang="en-IN" sz="2800" b="1" dirty="0">
                <a:solidFill>
                  <a:srgbClr val="FF0000"/>
                </a:solidFill>
              </a:rPr>
              <a:t> </a:t>
            </a:r>
            <a:r>
              <a:rPr lang="en-IN" sz="2800" b="1" dirty="0" err="1">
                <a:solidFill>
                  <a:srgbClr val="FF0000"/>
                </a:solidFill>
              </a:rPr>
              <a:t>गई</a:t>
            </a:r>
            <a:r>
              <a:rPr lang="en-IN" sz="2800" b="1" dirty="0">
                <a:solidFill>
                  <a:srgbClr val="FF0000"/>
                </a:solidFill>
              </a:rPr>
              <a:t> </a:t>
            </a:r>
            <a:r>
              <a:rPr lang="en-IN" sz="2800" b="1" dirty="0" err="1">
                <a:solidFill>
                  <a:srgbClr val="FF0000"/>
                </a:solidFill>
              </a:rPr>
              <a:t>सीखने</a:t>
            </a:r>
            <a:r>
              <a:rPr lang="en-IN" sz="2800" b="1" dirty="0">
                <a:solidFill>
                  <a:srgbClr val="FF0000"/>
                </a:solidFill>
              </a:rPr>
              <a:t> </a:t>
            </a:r>
            <a:r>
              <a:rPr lang="en-IN" sz="2800" b="1" dirty="0" err="1">
                <a:solidFill>
                  <a:srgbClr val="FF0000"/>
                </a:solidFill>
              </a:rPr>
              <a:t>की</a:t>
            </a:r>
            <a:r>
              <a:rPr lang="en-IN" sz="2800" b="1" dirty="0">
                <a:solidFill>
                  <a:srgbClr val="FF0000"/>
                </a:solidFill>
              </a:rPr>
              <a:t> </a:t>
            </a:r>
            <a:r>
              <a:rPr lang="en-IN" sz="2800" b="1" dirty="0" err="1">
                <a:solidFill>
                  <a:srgbClr val="FF0000"/>
                </a:solidFill>
              </a:rPr>
              <a:t>रणनीति</a:t>
            </a:r>
            <a:r>
              <a:rPr lang="en-IN" sz="2800" b="1" dirty="0">
                <a:solidFill>
                  <a:srgbClr val="FF0000"/>
                </a:solidFill>
              </a:rPr>
              <a:t> </a:t>
            </a:r>
            <a:r>
              <a:rPr lang="en-IN" sz="2800" b="1" dirty="0" err="1">
                <a:solidFill>
                  <a:srgbClr val="FF0000"/>
                </a:solidFill>
              </a:rPr>
              <a:t>का</a:t>
            </a:r>
            <a:r>
              <a:rPr lang="en-IN" sz="2800" b="1" dirty="0">
                <a:solidFill>
                  <a:srgbClr val="FF0000"/>
                </a:solidFill>
              </a:rPr>
              <a:t> </a:t>
            </a:r>
            <a:r>
              <a:rPr lang="en-IN" sz="2800" b="1" dirty="0" err="1">
                <a:solidFill>
                  <a:srgbClr val="FF0000"/>
                </a:solidFill>
              </a:rPr>
              <a:t>मिश्रण</a:t>
            </a:r>
            <a:r>
              <a:rPr lang="en-IN" sz="2800" b="1" dirty="0">
                <a:solidFill>
                  <a:srgbClr val="FF0000"/>
                </a:solidFill>
              </a:rPr>
              <a:t> </a:t>
            </a:r>
            <a:r>
              <a:rPr lang="en-IN" sz="2800" b="1" dirty="0" err="1">
                <a:solidFill>
                  <a:srgbClr val="FF0000"/>
                </a:solidFill>
              </a:rPr>
              <a:t>है</a:t>
            </a:r>
            <a:r>
              <a:rPr lang="en-IN" sz="2800" b="1" dirty="0">
                <a:solidFill>
                  <a:srgbClr val="FF0000"/>
                </a:solidFill>
              </a:rPr>
              <a:t>। </a:t>
            </a:r>
            <a:r>
              <a:rPr lang="en-IN" sz="2800" b="1" dirty="0" err="1">
                <a:solidFill>
                  <a:srgbClr val="FF0000"/>
                </a:solidFill>
              </a:rPr>
              <a:t>मुखोपाध्याय</a:t>
            </a:r>
            <a:r>
              <a:rPr lang="en-IN" sz="2800" b="1" dirty="0">
                <a:solidFill>
                  <a:srgbClr val="FF0000"/>
                </a:solidFill>
              </a:rPr>
              <a:t>, 2022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6A5AE3-C399-81FB-8B48-8186409931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7C7C6E-87B6-FF95-C670-B97D460C3B22}"/>
              </a:ext>
            </a:extLst>
          </p:cNvPr>
          <p:cNvSpPr/>
          <p:nvPr/>
        </p:nvSpPr>
        <p:spPr>
          <a:xfrm>
            <a:off x="413658" y="2481942"/>
            <a:ext cx="2373086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err="1"/>
              <a:t>आमने</a:t>
            </a:r>
            <a:r>
              <a:rPr lang="en-IN" sz="2800" b="1" dirty="0"/>
              <a:t> </a:t>
            </a:r>
            <a:r>
              <a:rPr lang="en-IN" sz="2800" b="1" dirty="0" err="1"/>
              <a:t>सामने</a:t>
            </a:r>
            <a:r>
              <a:rPr lang="en-IN" sz="2800" b="1" dirty="0"/>
              <a:t> </a:t>
            </a:r>
          </a:p>
          <a:p>
            <a:pPr algn="ctr"/>
            <a:r>
              <a:rPr lang="en-US" sz="2800" b="1" dirty="0"/>
              <a:t>Face to Face </a:t>
            </a:r>
            <a:endParaRPr lang="en-IN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746B94-2974-8CFD-5A7E-68401CCD6078}"/>
              </a:ext>
            </a:extLst>
          </p:cNvPr>
          <p:cNvSpPr txBox="1"/>
          <p:nvPr/>
        </p:nvSpPr>
        <p:spPr>
          <a:xfrm>
            <a:off x="9808028" y="2431349"/>
            <a:ext cx="1970314" cy="954107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en-IN" sz="2800" b="1" dirty="0" err="1">
                <a:solidFill>
                  <a:schemeClr val="bg1"/>
                </a:solidFill>
              </a:rPr>
              <a:t>ऑनलाइन</a:t>
            </a:r>
            <a:endParaRPr lang="en-IN" sz="2800" b="1" dirty="0">
              <a:solidFill>
                <a:schemeClr val="bg1"/>
              </a:solidFill>
            </a:endParaRPr>
          </a:p>
          <a:p>
            <a:pPr algn="ctr"/>
            <a:r>
              <a:rPr lang="en-IN" sz="2800" b="1" dirty="0">
                <a:solidFill>
                  <a:schemeClr val="bg1"/>
                </a:solidFill>
              </a:rPr>
              <a:t>Online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A790DD6-30B1-ABCC-EAF0-E680C620858B}"/>
              </a:ext>
            </a:extLst>
          </p:cNvPr>
          <p:cNvSpPr/>
          <p:nvPr/>
        </p:nvSpPr>
        <p:spPr>
          <a:xfrm>
            <a:off x="2786744" y="2840018"/>
            <a:ext cx="7021285" cy="1644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A99A4F-1FC0-1A40-60BA-B2519BCD8505}"/>
              </a:ext>
            </a:extLst>
          </p:cNvPr>
          <p:cNvSpPr/>
          <p:nvPr/>
        </p:nvSpPr>
        <p:spPr>
          <a:xfrm>
            <a:off x="3483429" y="2652587"/>
            <a:ext cx="914400" cy="51162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1102CA-AD5F-62A5-FEB6-72618AE994FC}"/>
              </a:ext>
            </a:extLst>
          </p:cNvPr>
          <p:cNvSpPr/>
          <p:nvPr/>
        </p:nvSpPr>
        <p:spPr>
          <a:xfrm>
            <a:off x="5159830" y="2673781"/>
            <a:ext cx="914400" cy="51162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2040E3-A008-0A7D-0ABC-90233DAD534C}"/>
              </a:ext>
            </a:extLst>
          </p:cNvPr>
          <p:cNvSpPr/>
          <p:nvPr/>
        </p:nvSpPr>
        <p:spPr>
          <a:xfrm>
            <a:off x="6738258" y="2644073"/>
            <a:ext cx="914400" cy="51162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5C5FAE-097A-9CA5-6D5D-30AD494BAE6B}"/>
              </a:ext>
            </a:extLst>
          </p:cNvPr>
          <p:cNvSpPr/>
          <p:nvPr/>
        </p:nvSpPr>
        <p:spPr>
          <a:xfrm>
            <a:off x="8316686" y="2639969"/>
            <a:ext cx="914400" cy="51162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9755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7D7E00E-3C72-A2C6-4ACE-26B1F81AA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812543"/>
              </p:ext>
            </p:extLst>
          </p:nvPr>
        </p:nvGraphicFramePr>
        <p:xfrm>
          <a:off x="556437" y="276447"/>
          <a:ext cx="11079126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9563">
                  <a:extLst>
                    <a:ext uri="{9D8B030D-6E8A-4147-A177-3AD203B41FA5}">
                      <a16:colId xmlns:a16="http://schemas.microsoft.com/office/drawing/2014/main" val="2591867736"/>
                    </a:ext>
                  </a:extLst>
                </a:gridCol>
                <a:gridCol w="5539563">
                  <a:extLst>
                    <a:ext uri="{9D8B030D-6E8A-4147-A177-3AD203B41FA5}">
                      <a16:colId xmlns:a16="http://schemas.microsoft.com/office/drawing/2014/main" val="1672558953"/>
                    </a:ext>
                  </a:extLst>
                </a:gridCol>
              </a:tblGrid>
              <a:tr h="696432">
                <a:tc gridSpan="2">
                  <a:txBody>
                    <a:bodyPr/>
                    <a:lstStyle/>
                    <a:p>
                      <a:pPr algn="ctr"/>
                      <a:r>
                        <a:rPr lang="hi-IN" sz="2800" b="1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मिश्रित शिक्षा: अनुसंधान शिक्षकों से क्या कहता है</a:t>
                      </a:r>
                      <a:br>
                        <a:rPr lang="hi-IN" sz="28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</a:br>
                      <a:r>
                        <a:rPr lang="en-US" sz="2400" dirty="0"/>
                        <a:t>Blended Learning: What Research says to teachers</a:t>
                      </a:r>
                    </a:p>
                    <a:p>
                      <a:pPr algn="ctr"/>
                      <a:endParaRPr lang="en-IN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437981"/>
                  </a:ext>
                </a:extLst>
              </a:tr>
              <a:tr h="696432">
                <a:tc>
                  <a:txBody>
                    <a:bodyPr/>
                    <a:lstStyle/>
                    <a:p>
                      <a:endParaRPr lang="en-US" sz="2000" b="1" dirty="0"/>
                    </a:p>
                    <a:p>
                      <a:r>
                        <a:rPr lang="hi-IN" sz="2000" b="1" dirty="0"/>
                        <a:t>जो छात्र मिश्रित शिक्षा के माध्यम से सीखते हैं, वे उन छात्रों की तुलना में बेहतर प्रदर्शन करते हैं जो आमने-सामने या ऑनलाइन मोड से सीखते हैं</a:t>
                      </a:r>
                      <a:r>
                        <a:rPr lang="en-US" sz="2000" b="1" dirty="0"/>
                        <a:t> </a:t>
                      </a:r>
                    </a:p>
                    <a:p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="1" kern="1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Students who learn through blended learning perform better than those who learn face-to-face or online</a:t>
                      </a:r>
                      <a:endParaRPr lang="en-IN" sz="2400" b="1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388919"/>
                  </a:ext>
                </a:extLst>
              </a:tr>
              <a:tr h="696432">
                <a:tc>
                  <a:txBody>
                    <a:bodyPr/>
                    <a:lstStyle/>
                    <a:p>
                      <a:endParaRPr lang="en-US" sz="2000" b="1" dirty="0"/>
                    </a:p>
                    <a:p>
                      <a:r>
                        <a:rPr lang="hi-IN" sz="2000" b="1" dirty="0"/>
                        <a:t>छात्रों को आमने-सामने सीखने की तुलना में मिश्रित शिक्षा के माध्यम से बेहतर संतुष्टि मिलती है</a:t>
                      </a:r>
                      <a:r>
                        <a:rPr lang="en-US" sz="2000" b="1" dirty="0"/>
                        <a:t> </a:t>
                      </a:r>
                    </a:p>
                    <a:p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="1" kern="1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Students are more satisfied through blended learning than learning through face-to-face mode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073680"/>
                  </a:ext>
                </a:extLst>
              </a:tr>
              <a:tr h="696432">
                <a:tc>
                  <a:txBody>
                    <a:bodyPr/>
                    <a:lstStyle/>
                    <a:p>
                      <a:endParaRPr lang="en-US" sz="2000" b="1" dirty="0"/>
                    </a:p>
                    <a:p>
                      <a:r>
                        <a:rPr lang="hi-IN" sz="2000" b="1" dirty="0"/>
                        <a:t>मिश्रित शिक्षण में छात्रों को अपनी गति और प्रगति करने के अधिक अवसर मिलते हैं</a:t>
                      </a:r>
                      <a:endParaRPr lang="en-US" sz="2000" b="1" dirty="0"/>
                    </a:p>
                    <a:p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="1" kern="1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blended learning, students get greater opportunities to progress at their own pace.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997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964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24192-D7EB-047C-42DF-CD4A05F1B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B130356-A52A-2552-205D-00BF45051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24780"/>
              </p:ext>
            </p:extLst>
          </p:nvPr>
        </p:nvGraphicFramePr>
        <p:xfrm>
          <a:off x="665294" y="80504"/>
          <a:ext cx="11079126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9563">
                  <a:extLst>
                    <a:ext uri="{9D8B030D-6E8A-4147-A177-3AD203B41FA5}">
                      <a16:colId xmlns:a16="http://schemas.microsoft.com/office/drawing/2014/main" val="2591867736"/>
                    </a:ext>
                  </a:extLst>
                </a:gridCol>
                <a:gridCol w="5539563">
                  <a:extLst>
                    <a:ext uri="{9D8B030D-6E8A-4147-A177-3AD203B41FA5}">
                      <a16:colId xmlns:a16="http://schemas.microsoft.com/office/drawing/2014/main" val="1672558953"/>
                    </a:ext>
                  </a:extLst>
                </a:gridCol>
              </a:tblGrid>
              <a:tr h="696432">
                <a:tc gridSpan="2">
                  <a:txBody>
                    <a:bodyPr/>
                    <a:lstStyle/>
                    <a:p>
                      <a:pPr algn="ctr"/>
                      <a:r>
                        <a:rPr lang="hi-IN" sz="2800" b="1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मिश्रित शिक्षा: अनुसंधान शिक्षकों से क्या कहता है</a:t>
                      </a:r>
                      <a:br>
                        <a:rPr lang="hi-IN" sz="28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</a:br>
                      <a:r>
                        <a:rPr lang="en-US" sz="2400" dirty="0"/>
                        <a:t>Blended Learning: What Research says to teachers</a:t>
                      </a:r>
                      <a:endParaRPr lang="en-IN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437981"/>
                  </a:ext>
                </a:extLst>
              </a:tr>
              <a:tr h="696432">
                <a:tc>
                  <a:txBody>
                    <a:bodyPr/>
                    <a:lstStyle/>
                    <a:p>
                      <a:endParaRPr lang="en-US" sz="2000" b="1" kern="100" dirty="0">
                        <a:effectLst/>
                        <a:latin typeface="Mangal" panose="02040503050203030202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b="1" kern="100" dirty="0" err="1">
                          <a:effectLst/>
                          <a:latin typeface="Mangal" panose="02040503050203030202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मिश्रित</a:t>
                      </a: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Mangal" panose="02040503050203030202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शिक्षा</a:t>
                      </a: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Mangal" panose="02040503050203030202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विभिन्न</a:t>
                      </a: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Mangal" panose="02040503050203030202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भौगोलिक</a:t>
                      </a: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Mangal" panose="02040503050203030202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स्थानों</a:t>
                      </a: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Mangal" panose="02040503050203030202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के</a:t>
                      </a: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>
                          <a:effectLst/>
                          <a:latin typeface="Mangal" panose="02040503050203030202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Mangal" panose="02040503050203030202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साथियों</a:t>
                      </a: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Mangal" panose="02040503050203030202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और</a:t>
                      </a: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Mangal" panose="02040503050203030202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विशेषज्ञों</a:t>
                      </a: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Mangal" panose="02040503050203030202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के</a:t>
                      </a: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Mangal" panose="02040503050203030202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बीच</a:t>
                      </a: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Mangal" panose="02040503050203030202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सहयोग</a:t>
                      </a: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Mangal" panose="02040503050203030202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का</a:t>
                      </a: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Mangal" panose="02040503050203030202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अधिक</a:t>
                      </a: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Mangal" panose="02040503050203030202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अवसर</a:t>
                      </a: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Mangal" panose="02040503050203030202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प्रदान</a:t>
                      </a: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Mangal" panose="02040503050203030202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करती</a:t>
                      </a:r>
                      <a:r>
                        <a:rPr lang="en-US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Mangal" panose="02040503050203030202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है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="1" kern="1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Blended learning offers greater opportunities for peer and expert collaboration across geographies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429580"/>
                  </a:ext>
                </a:extLst>
              </a:tr>
              <a:tr h="696432">
                <a:tc>
                  <a:txBody>
                    <a:bodyPr/>
                    <a:lstStyle/>
                    <a:p>
                      <a:endParaRPr lang="en-US" sz="2000" b="1" dirty="0"/>
                    </a:p>
                    <a:p>
                      <a:r>
                        <a:rPr lang="hi-IN" sz="2000" b="1" dirty="0"/>
                        <a:t>मिश्रित शिक्षा में, छात्रों को महारत हासिल करने के लिए कभी भी, कहीं भी सीखने की अधिक स्वतंत्रता मिलती है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="1" kern="1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blended learning, students enjoy greater freedom to learn anytime, anywhere for mastery learning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005434"/>
                  </a:ext>
                </a:extLst>
              </a:tr>
              <a:tr h="622005">
                <a:tc>
                  <a:txBody>
                    <a:bodyPr/>
                    <a:lstStyle/>
                    <a:p>
                      <a:endParaRPr lang="en-US" sz="2000" b="1" dirty="0"/>
                    </a:p>
                    <a:p>
                      <a:r>
                        <a:rPr lang="hi-IN" sz="2000" b="1" dirty="0"/>
                        <a:t>मिश्रित शिक्षा से डिजिटल कौशल विकसित होता है। उस वजह सेछात्रों को जीवन भर सीखने में मदद करते हैं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="1" kern="1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 digital skills for evolving as a self-learner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705405"/>
                  </a:ext>
                </a:extLst>
              </a:tr>
              <a:tr h="696432">
                <a:tc>
                  <a:txBody>
                    <a:bodyPr/>
                    <a:lstStyle/>
                    <a:p>
                      <a:endParaRPr lang="en-US" sz="2000" b="1" dirty="0"/>
                    </a:p>
                    <a:p>
                      <a:r>
                        <a:rPr lang="hi-IN" sz="2000" b="1" dirty="0"/>
                        <a:t>मिश्रित शिक्षण छात्र कहीं से भी सीखते हैं। इसलिए, वे वैश्विक नागरिक के रूप में विकसित होते हैं</a:t>
                      </a:r>
                      <a:r>
                        <a:rPr lang="en-US" sz="2000" b="1" dirty="0"/>
                        <a:t> 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="1" kern="1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Blended learning helps students evolve as virtual global learners</a:t>
                      </a:r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719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12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243c5371ea6_0_0"/>
          <p:cNvSpPr txBox="1">
            <a:spLocks noGrp="1"/>
          </p:cNvSpPr>
          <p:nvPr>
            <p:ph type="sldNum" idx="12"/>
          </p:nvPr>
        </p:nvSpPr>
        <p:spPr>
          <a:xfrm>
            <a:off x="9208008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530" name="Google Shape;530;g243c5371ea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5209" y="572869"/>
            <a:ext cx="3277725" cy="463327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Google Shape;538;p26">
            <a:extLst>
              <a:ext uri="{FF2B5EF4-FFF2-40B4-BE49-F238E27FC236}">
                <a16:creationId xmlns:a16="http://schemas.microsoft.com/office/drawing/2014/main" id="{555120FF-5124-F06C-49F2-568CEF4FAD90}"/>
              </a:ext>
            </a:extLst>
          </p:cNvPr>
          <p:cNvSpPr/>
          <p:nvPr/>
        </p:nvSpPr>
        <p:spPr>
          <a:xfrm>
            <a:off x="5269045" y="3846649"/>
            <a:ext cx="5167746" cy="125185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Contact:</a:t>
            </a:r>
            <a:endParaRPr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marmar.mukhopadhyay@gmail.co</a:t>
            </a:r>
            <a:r>
              <a:rPr lang="en-US" sz="2200" b="1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m</a:t>
            </a:r>
            <a:endParaRPr sz="220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" name="Google Shape;536;p26">
            <a:extLst>
              <a:ext uri="{FF2B5EF4-FFF2-40B4-BE49-F238E27FC236}">
                <a16:creationId xmlns:a16="http://schemas.microsoft.com/office/drawing/2014/main" id="{F979535E-8EFB-7363-F670-639B226B38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21204037">
            <a:off x="5589528" y="1873072"/>
            <a:ext cx="4526778" cy="10881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Libre Baskerville"/>
              <a:buNone/>
            </a:pPr>
            <a:r>
              <a:rPr lang="hi-IN" b="1" dirty="0">
                <a:solidFill>
                  <a:schemeClr val="bg1"/>
                </a:solidFill>
              </a:rPr>
              <a:t>धन्यवाद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Thank you</a:t>
            </a:r>
            <a:endParaRPr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CDC6A-E717-8B1A-2D05-5169CD764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i-IN" sz="3600" b="1" dirty="0"/>
              <a:t>मिश्रित शिक्षा: लोकप्रिय परिभाषा </a:t>
            </a:r>
            <a:br>
              <a:rPr lang="en-US" dirty="0"/>
            </a:br>
            <a:r>
              <a:rPr lang="en-IN" sz="3600" dirty="0"/>
              <a:t>Blended Learning: Popular Definition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80E42-C75D-A814-5CDE-02ED4E9B21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50800" indent="0">
              <a:buNone/>
            </a:pPr>
            <a:r>
              <a:rPr lang="hi-IN" sz="3200" b="1" dirty="0"/>
              <a:t>मिश्रित शिक्षण </a:t>
            </a:r>
            <a:r>
              <a:rPr lang="en-US" sz="3200" b="1" dirty="0"/>
              <a:t> </a:t>
            </a:r>
            <a:r>
              <a:rPr lang="hi-IN" sz="3200" b="1" dirty="0"/>
              <a:t>आमने-सामने और ऑनलाइन सीखने के अनुभवों का विचारशील संलयन</a:t>
            </a:r>
            <a:r>
              <a:rPr lang="en-US" sz="3200" b="1" dirty="0"/>
              <a:t> </a:t>
            </a:r>
          </a:p>
          <a:p>
            <a:pPr marL="50800" indent="0">
              <a:buNone/>
            </a:pPr>
            <a:endParaRPr lang="en-US" sz="3200" b="1" dirty="0"/>
          </a:p>
          <a:p>
            <a:pPr marL="50800" indent="0">
              <a:buNone/>
            </a:pPr>
            <a:r>
              <a:rPr lang="en-US" sz="4400" dirty="0"/>
              <a:t>Vaughan (2008):   blended learning as</a:t>
            </a:r>
            <a:r>
              <a:rPr lang="en-US" sz="4400" b="1" dirty="0"/>
              <a:t> </a:t>
            </a:r>
            <a:r>
              <a:rPr lang="en-US" sz="4400" dirty="0"/>
              <a:t>a “thoughtful fusion of face-to-face and online learning experiences.”</a:t>
            </a:r>
            <a:endParaRPr lang="en-IN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A7163-D876-8A0F-8415-6F0CEA56DC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28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65FB8E-DC2E-75FD-ADB6-ABEF30795B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580F15-58F6-0146-4518-A041E255EFFF}"/>
              </a:ext>
            </a:extLst>
          </p:cNvPr>
          <p:cNvSpPr txBox="1"/>
          <p:nvPr/>
        </p:nvSpPr>
        <p:spPr>
          <a:xfrm>
            <a:off x="3048000" y="1057871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4000" b="1" dirty="0" err="1">
                <a:solidFill>
                  <a:srgbClr val="C00000"/>
                </a:solidFill>
              </a:rPr>
              <a:t>सम्मिश्रण</a:t>
            </a:r>
            <a:r>
              <a:rPr lang="en-IN" sz="4000" b="1" dirty="0">
                <a:solidFill>
                  <a:srgbClr val="C00000"/>
                </a:solidFill>
              </a:rPr>
              <a:t> </a:t>
            </a:r>
            <a:r>
              <a:rPr lang="en-IN" sz="4000" b="1" dirty="0" err="1">
                <a:solidFill>
                  <a:srgbClr val="C00000"/>
                </a:solidFill>
              </a:rPr>
              <a:t>क्या</a:t>
            </a:r>
            <a:r>
              <a:rPr lang="en-IN" sz="4000" b="1" dirty="0">
                <a:solidFill>
                  <a:srgbClr val="C00000"/>
                </a:solidFill>
              </a:rPr>
              <a:t> </a:t>
            </a:r>
            <a:r>
              <a:rPr lang="en-IN" sz="4000" b="1" dirty="0" err="1">
                <a:solidFill>
                  <a:srgbClr val="C00000"/>
                </a:solidFill>
              </a:rPr>
              <a:t>है</a:t>
            </a:r>
            <a:r>
              <a:rPr lang="en-IN" sz="4000" b="1" dirty="0">
                <a:solidFill>
                  <a:srgbClr val="C00000"/>
                </a:solidFill>
              </a:rPr>
              <a:t>?</a:t>
            </a:r>
          </a:p>
          <a:p>
            <a:pPr algn="ctr"/>
            <a:r>
              <a:rPr lang="en-IN" sz="4000" b="1" dirty="0">
                <a:solidFill>
                  <a:srgbClr val="C00000"/>
                </a:solidFill>
              </a:rPr>
              <a:t>What is Blending?</a:t>
            </a:r>
          </a:p>
        </p:txBody>
      </p:sp>
    </p:spTree>
    <p:extLst>
      <p:ext uri="{BB962C8B-B14F-4D97-AF65-F5344CB8AC3E}">
        <p14:creationId xmlns:p14="http://schemas.microsoft.com/office/powerpoint/2010/main" val="1069637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C8CCF0B-23AD-9DDA-48BD-CA485011C8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015691"/>
              </p:ext>
            </p:extLst>
          </p:nvPr>
        </p:nvGraphicFramePr>
        <p:xfrm>
          <a:off x="609599" y="364066"/>
          <a:ext cx="11310258" cy="631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5129">
                  <a:extLst>
                    <a:ext uri="{9D8B030D-6E8A-4147-A177-3AD203B41FA5}">
                      <a16:colId xmlns:a16="http://schemas.microsoft.com/office/drawing/2014/main" val="3684161190"/>
                    </a:ext>
                  </a:extLst>
                </a:gridCol>
                <a:gridCol w="5655129">
                  <a:extLst>
                    <a:ext uri="{9D8B030D-6E8A-4147-A177-3AD203B41FA5}">
                      <a16:colId xmlns:a16="http://schemas.microsoft.com/office/drawing/2014/main" val="3518926534"/>
                    </a:ext>
                  </a:extLst>
                </a:gridCol>
              </a:tblGrid>
              <a:tr h="696172">
                <a:tc gridSpan="2">
                  <a:txBody>
                    <a:bodyPr/>
                    <a:lstStyle/>
                    <a:p>
                      <a:pPr algn="ctr"/>
                      <a:r>
                        <a:rPr lang="hi-IN" sz="2400" dirty="0"/>
                        <a:t>प्राचीन भारतीय विश्वविद्यालयों और गुरुकुलों की प्रथाएँ</a:t>
                      </a:r>
                      <a:endParaRPr lang="en-IN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883474"/>
                  </a:ext>
                </a:extLst>
              </a:tr>
              <a:tr h="696172">
                <a:tc>
                  <a:txBody>
                    <a:bodyPr/>
                    <a:lstStyle/>
                    <a:p>
                      <a:r>
                        <a:rPr lang="hi-IN" sz="2000" b="1" dirty="0"/>
                        <a:t>श्रवण-मनन-निदिध्यासन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Listen-reflect-practice</a:t>
                      </a:r>
                      <a:endParaRPr lang="en-IN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687086"/>
                  </a:ext>
                </a:extLst>
              </a:tr>
              <a:tr h="696172">
                <a:tc>
                  <a:txBody>
                    <a:bodyPr/>
                    <a:lstStyle/>
                    <a:p>
                      <a:r>
                        <a:rPr lang="hi-IN" sz="2000" b="1" dirty="0"/>
                        <a:t>मल्टीचैनल शिक्षण: व्याख्यान, स्व-अध्ययन, सहकर्मी समूह सीखना, अनुभव के साथ सीखना, </a:t>
                      </a:r>
                      <a:r>
                        <a:rPr lang="en-US" sz="2000" b="1" dirty="0"/>
                        <a:t> </a:t>
                      </a:r>
                      <a:r>
                        <a:rPr lang="hi-IN" sz="2000" b="1" dirty="0"/>
                        <a:t>सिखाना;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Multichannel learning: Lecture, self-study, peer group learning, learning with experience, apply, teach</a:t>
                      </a:r>
                      <a:endParaRPr lang="en-IN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821002"/>
                  </a:ext>
                </a:extLst>
              </a:tr>
              <a:tr h="696172">
                <a:tc>
                  <a:txBody>
                    <a:bodyPr/>
                    <a:lstStyle/>
                    <a:p>
                      <a:r>
                        <a:rPr lang="hi-IN" sz="2000" b="1" dirty="0"/>
                        <a:t>वाद-विवाद-वितर्क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Debates and Argumentation</a:t>
                      </a:r>
                      <a:endParaRPr lang="en-IN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854461"/>
                  </a:ext>
                </a:extLst>
              </a:tr>
              <a:tr h="696172">
                <a:tc>
                  <a:txBody>
                    <a:bodyPr/>
                    <a:lstStyle/>
                    <a:p>
                      <a:r>
                        <a:rPr lang="hi-IN" sz="2000" b="1" dirty="0"/>
                        <a:t>प्रश्नोत्तर विधि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Question-Answer</a:t>
                      </a:r>
                      <a:endParaRPr lang="en-IN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078737"/>
                  </a:ext>
                </a:extLst>
              </a:tr>
              <a:tr h="696172">
                <a:tc>
                  <a:txBody>
                    <a:bodyPr/>
                    <a:lstStyle/>
                    <a:p>
                      <a:r>
                        <a:rPr lang="hi-IN" sz="2000" b="1" dirty="0"/>
                        <a:t>अनुकरण; पुनरावृत्ति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Imitation Repetition and Rote Learning</a:t>
                      </a:r>
                      <a:endParaRPr lang="en-IN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02711"/>
                  </a:ext>
                </a:extLst>
              </a:tr>
              <a:tr h="696172">
                <a:tc>
                  <a:txBody>
                    <a:bodyPr/>
                    <a:lstStyle/>
                    <a:p>
                      <a:r>
                        <a:rPr lang="hi-IN" sz="2000" b="1" dirty="0"/>
                        <a:t>व्याख्य-दृष्टांत विधि</a:t>
                      </a:r>
                      <a:r>
                        <a:rPr lang="en-US" sz="2000" b="1" dirty="0"/>
                        <a:t>, </a:t>
                      </a:r>
                      <a:r>
                        <a:rPr lang="hi-IN" sz="2000" b="1" dirty="0"/>
                        <a:t>भ्रमण विधि; कहानी सुनाना</a:t>
                      </a:r>
                      <a:r>
                        <a:rPr lang="en-US" sz="2000" b="1" dirty="0"/>
                        <a:t> 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Explanation and Illustration, Tour or Field Visits; Storytelling</a:t>
                      </a:r>
                      <a:endParaRPr lang="en-IN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562452"/>
                  </a:ext>
                </a:extLst>
              </a:tr>
              <a:tr h="696172">
                <a:tc>
                  <a:txBody>
                    <a:bodyPr/>
                    <a:lstStyle/>
                    <a:p>
                      <a:r>
                        <a:rPr lang="hi-IN" sz="2000" b="1" dirty="0"/>
                        <a:t>प्रदर्शन और अभ्यास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Demonstration and Practice</a:t>
                      </a:r>
                      <a:endParaRPr lang="en-IN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670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443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B98E01-911A-A601-089E-C2527F47A5E4}"/>
              </a:ext>
            </a:extLst>
          </p:cNvPr>
          <p:cNvSpPr txBox="1"/>
          <p:nvPr/>
        </p:nvSpPr>
        <p:spPr>
          <a:xfrm>
            <a:off x="2549195" y="580623"/>
            <a:ext cx="5214061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Common Practice Now</a:t>
            </a:r>
            <a:endParaRPr lang="en-IN" sz="3600" b="1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C336E2-CFC4-610C-9B73-A774E05861ED}"/>
              </a:ext>
            </a:extLst>
          </p:cNvPr>
          <p:cNvSpPr txBox="1"/>
          <p:nvPr/>
        </p:nvSpPr>
        <p:spPr>
          <a:xfrm>
            <a:off x="3797409" y="1570548"/>
            <a:ext cx="271763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 Attend  Classes</a:t>
            </a:r>
            <a:endParaRPr lang="en-IN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B6DF1A-3C59-C0ED-CD46-7510967AC16A}"/>
              </a:ext>
            </a:extLst>
          </p:cNvPr>
          <p:cNvSpPr txBox="1"/>
          <p:nvPr/>
        </p:nvSpPr>
        <p:spPr>
          <a:xfrm>
            <a:off x="4182366" y="2498733"/>
            <a:ext cx="194771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Homework</a:t>
            </a:r>
            <a:endParaRPr lang="en-IN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925E05-D9E2-B3E9-0C49-AAE7D395CEE9}"/>
              </a:ext>
            </a:extLst>
          </p:cNvPr>
          <p:cNvSpPr txBox="1"/>
          <p:nvPr/>
        </p:nvSpPr>
        <p:spPr>
          <a:xfrm>
            <a:off x="3925849" y="3493075"/>
            <a:ext cx="245000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Private Tuition</a:t>
            </a:r>
            <a:endParaRPr lang="en-IN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23C588-B5DE-E6A7-59E7-68C5CAD5B977}"/>
              </a:ext>
            </a:extLst>
          </p:cNvPr>
          <p:cNvSpPr txBox="1"/>
          <p:nvPr/>
        </p:nvSpPr>
        <p:spPr>
          <a:xfrm>
            <a:off x="4286743" y="4431261"/>
            <a:ext cx="162435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Peer  Chat  </a:t>
            </a:r>
            <a:endParaRPr lang="en-IN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FFB16D-74D1-E2C3-A143-39D30443F059}"/>
              </a:ext>
            </a:extLst>
          </p:cNvPr>
          <p:cNvSpPr txBox="1"/>
          <p:nvPr/>
        </p:nvSpPr>
        <p:spPr>
          <a:xfrm>
            <a:off x="4089035" y="5337361"/>
            <a:ext cx="2041046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Examination 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81D41D90-EF56-D151-F4B3-1415C8689662}"/>
              </a:ext>
            </a:extLst>
          </p:cNvPr>
          <p:cNvSpPr/>
          <p:nvPr/>
        </p:nvSpPr>
        <p:spPr>
          <a:xfrm>
            <a:off x="5018552" y="2022493"/>
            <a:ext cx="280910" cy="46166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FA3F0948-E7A5-FAA3-9693-203D07DA3331}"/>
              </a:ext>
            </a:extLst>
          </p:cNvPr>
          <p:cNvSpPr/>
          <p:nvPr/>
        </p:nvSpPr>
        <p:spPr>
          <a:xfrm>
            <a:off x="5010398" y="3006220"/>
            <a:ext cx="280910" cy="46166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199D0ADA-B1E2-BD55-BBCB-57CD7FC2B6A8}"/>
              </a:ext>
            </a:extLst>
          </p:cNvPr>
          <p:cNvSpPr/>
          <p:nvPr/>
        </p:nvSpPr>
        <p:spPr>
          <a:xfrm>
            <a:off x="4958466" y="3962168"/>
            <a:ext cx="280910" cy="46166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1B80B86-157D-D04E-4616-A4D909705ED5}"/>
              </a:ext>
            </a:extLst>
          </p:cNvPr>
          <p:cNvSpPr/>
          <p:nvPr/>
        </p:nvSpPr>
        <p:spPr>
          <a:xfrm>
            <a:off x="4958466" y="4884311"/>
            <a:ext cx="280910" cy="46166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5FC0D1-A9F9-7F6F-847B-998DF4A4141E}"/>
              </a:ext>
            </a:extLst>
          </p:cNvPr>
          <p:cNvSpPr/>
          <p:nvPr/>
        </p:nvSpPr>
        <p:spPr>
          <a:xfrm>
            <a:off x="1624941" y="211791"/>
            <a:ext cx="6770913" cy="6183667"/>
          </a:xfrm>
          <a:custGeom>
            <a:avLst/>
            <a:gdLst>
              <a:gd name="connsiteX0" fmla="*/ 0 w 6770913"/>
              <a:gd name="connsiteY0" fmla="*/ 1030632 h 6183667"/>
              <a:gd name="connsiteX1" fmla="*/ 1030632 w 6770913"/>
              <a:gd name="connsiteY1" fmla="*/ 0 h 6183667"/>
              <a:gd name="connsiteX2" fmla="*/ 1713531 w 6770913"/>
              <a:gd name="connsiteY2" fmla="*/ 0 h 6183667"/>
              <a:gd name="connsiteX3" fmla="*/ 2396430 w 6770913"/>
              <a:gd name="connsiteY3" fmla="*/ 0 h 6183667"/>
              <a:gd name="connsiteX4" fmla="*/ 3079329 w 6770913"/>
              <a:gd name="connsiteY4" fmla="*/ 0 h 6183667"/>
              <a:gd name="connsiteX5" fmla="*/ 3526746 w 6770913"/>
              <a:gd name="connsiteY5" fmla="*/ 0 h 6183667"/>
              <a:gd name="connsiteX6" fmla="*/ 4021259 w 6770913"/>
              <a:gd name="connsiteY6" fmla="*/ 0 h 6183667"/>
              <a:gd name="connsiteX7" fmla="*/ 4562869 w 6770913"/>
              <a:gd name="connsiteY7" fmla="*/ 0 h 6183667"/>
              <a:gd name="connsiteX8" fmla="*/ 5198671 w 6770913"/>
              <a:gd name="connsiteY8" fmla="*/ 0 h 6183667"/>
              <a:gd name="connsiteX9" fmla="*/ 5740281 w 6770913"/>
              <a:gd name="connsiteY9" fmla="*/ 0 h 6183667"/>
              <a:gd name="connsiteX10" fmla="*/ 6770913 w 6770913"/>
              <a:gd name="connsiteY10" fmla="*/ 1030632 h 6183667"/>
              <a:gd name="connsiteX11" fmla="*/ 6770913 w 6770913"/>
              <a:gd name="connsiteY11" fmla="*/ 1701995 h 6183667"/>
              <a:gd name="connsiteX12" fmla="*/ 6770913 w 6770913"/>
              <a:gd name="connsiteY12" fmla="*/ 2290909 h 6183667"/>
              <a:gd name="connsiteX13" fmla="*/ 6770913 w 6770913"/>
              <a:gd name="connsiteY13" fmla="*/ 2756152 h 6183667"/>
              <a:gd name="connsiteX14" fmla="*/ 6770913 w 6770913"/>
              <a:gd name="connsiteY14" fmla="*/ 3262619 h 6183667"/>
              <a:gd name="connsiteX15" fmla="*/ 6770913 w 6770913"/>
              <a:gd name="connsiteY15" fmla="*/ 3851533 h 6183667"/>
              <a:gd name="connsiteX16" fmla="*/ 6770913 w 6770913"/>
              <a:gd name="connsiteY16" fmla="*/ 4522896 h 6183667"/>
              <a:gd name="connsiteX17" fmla="*/ 6770913 w 6770913"/>
              <a:gd name="connsiteY17" fmla="*/ 5153035 h 6183667"/>
              <a:gd name="connsiteX18" fmla="*/ 5740281 w 6770913"/>
              <a:gd name="connsiteY18" fmla="*/ 6183667 h 6183667"/>
              <a:gd name="connsiteX19" fmla="*/ 5057382 w 6770913"/>
              <a:gd name="connsiteY19" fmla="*/ 6183667 h 6183667"/>
              <a:gd name="connsiteX20" fmla="*/ 4468676 w 6770913"/>
              <a:gd name="connsiteY20" fmla="*/ 6183667 h 6183667"/>
              <a:gd name="connsiteX21" fmla="*/ 3832873 w 6770913"/>
              <a:gd name="connsiteY21" fmla="*/ 6183667 h 6183667"/>
              <a:gd name="connsiteX22" fmla="*/ 3338360 w 6770913"/>
              <a:gd name="connsiteY22" fmla="*/ 6183667 h 6183667"/>
              <a:gd name="connsiteX23" fmla="*/ 2843847 w 6770913"/>
              <a:gd name="connsiteY23" fmla="*/ 6183667 h 6183667"/>
              <a:gd name="connsiteX24" fmla="*/ 2349334 w 6770913"/>
              <a:gd name="connsiteY24" fmla="*/ 6183667 h 6183667"/>
              <a:gd name="connsiteX25" fmla="*/ 1854821 w 6770913"/>
              <a:gd name="connsiteY25" fmla="*/ 6183667 h 6183667"/>
              <a:gd name="connsiteX26" fmla="*/ 1030632 w 6770913"/>
              <a:gd name="connsiteY26" fmla="*/ 6183667 h 6183667"/>
              <a:gd name="connsiteX27" fmla="*/ 0 w 6770913"/>
              <a:gd name="connsiteY27" fmla="*/ 5153035 h 6183667"/>
              <a:gd name="connsiteX28" fmla="*/ 0 w 6770913"/>
              <a:gd name="connsiteY28" fmla="*/ 4687792 h 6183667"/>
              <a:gd name="connsiteX29" fmla="*/ 0 w 6770913"/>
              <a:gd name="connsiteY29" fmla="*/ 4016430 h 6183667"/>
              <a:gd name="connsiteX30" fmla="*/ 0 w 6770913"/>
              <a:gd name="connsiteY30" fmla="*/ 3509963 h 6183667"/>
              <a:gd name="connsiteX31" fmla="*/ 0 w 6770913"/>
              <a:gd name="connsiteY31" fmla="*/ 2879824 h 6183667"/>
              <a:gd name="connsiteX32" fmla="*/ 0 w 6770913"/>
              <a:gd name="connsiteY32" fmla="*/ 2414582 h 6183667"/>
              <a:gd name="connsiteX33" fmla="*/ 0 w 6770913"/>
              <a:gd name="connsiteY33" fmla="*/ 1784443 h 6183667"/>
              <a:gd name="connsiteX34" fmla="*/ 0 w 6770913"/>
              <a:gd name="connsiteY34" fmla="*/ 1030632 h 618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770913" h="6183667" extrusionOk="0">
                <a:moveTo>
                  <a:pt x="0" y="1030632"/>
                </a:moveTo>
                <a:cubicBezTo>
                  <a:pt x="-140267" y="498531"/>
                  <a:pt x="397418" y="150039"/>
                  <a:pt x="1030632" y="0"/>
                </a:cubicBezTo>
                <a:cubicBezTo>
                  <a:pt x="1329124" y="-6332"/>
                  <a:pt x="1525084" y="19948"/>
                  <a:pt x="1713531" y="0"/>
                </a:cubicBezTo>
                <a:cubicBezTo>
                  <a:pt x="1901978" y="-19948"/>
                  <a:pt x="2074912" y="50338"/>
                  <a:pt x="2396430" y="0"/>
                </a:cubicBezTo>
                <a:cubicBezTo>
                  <a:pt x="2717948" y="-50338"/>
                  <a:pt x="2807977" y="44087"/>
                  <a:pt x="3079329" y="0"/>
                </a:cubicBezTo>
                <a:cubicBezTo>
                  <a:pt x="3350681" y="-44087"/>
                  <a:pt x="3336913" y="11482"/>
                  <a:pt x="3526746" y="0"/>
                </a:cubicBezTo>
                <a:cubicBezTo>
                  <a:pt x="3716579" y="-11482"/>
                  <a:pt x="3913138" y="2235"/>
                  <a:pt x="4021259" y="0"/>
                </a:cubicBezTo>
                <a:cubicBezTo>
                  <a:pt x="4129380" y="-2235"/>
                  <a:pt x="4315371" y="55084"/>
                  <a:pt x="4562869" y="0"/>
                </a:cubicBezTo>
                <a:cubicBezTo>
                  <a:pt x="4810367" y="-55084"/>
                  <a:pt x="5033712" y="37150"/>
                  <a:pt x="5198671" y="0"/>
                </a:cubicBezTo>
                <a:cubicBezTo>
                  <a:pt x="5363630" y="-37150"/>
                  <a:pt x="5511632" y="49005"/>
                  <a:pt x="5740281" y="0"/>
                </a:cubicBezTo>
                <a:cubicBezTo>
                  <a:pt x="6247090" y="-79070"/>
                  <a:pt x="6729622" y="469936"/>
                  <a:pt x="6770913" y="1030632"/>
                </a:cubicBezTo>
                <a:cubicBezTo>
                  <a:pt x="6784497" y="1172179"/>
                  <a:pt x="6694502" y="1478319"/>
                  <a:pt x="6770913" y="1701995"/>
                </a:cubicBezTo>
                <a:cubicBezTo>
                  <a:pt x="6847324" y="1925671"/>
                  <a:pt x="6746799" y="2058614"/>
                  <a:pt x="6770913" y="2290909"/>
                </a:cubicBezTo>
                <a:cubicBezTo>
                  <a:pt x="6795027" y="2523204"/>
                  <a:pt x="6766708" y="2642843"/>
                  <a:pt x="6770913" y="2756152"/>
                </a:cubicBezTo>
                <a:cubicBezTo>
                  <a:pt x="6775118" y="2869461"/>
                  <a:pt x="6768899" y="3055514"/>
                  <a:pt x="6770913" y="3262619"/>
                </a:cubicBezTo>
                <a:cubicBezTo>
                  <a:pt x="6772927" y="3469724"/>
                  <a:pt x="6745148" y="3631512"/>
                  <a:pt x="6770913" y="3851533"/>
                </a:cubicBezTo>
                <a:cubicBezTo>
                  <a:pt x="6796678" y="4071554"/>
                  <a:pt x="6768324" y="4319896"/>
                  <a:pt x="6770913" y="4522896"/>
                </a:cubicBezTo>
                <a:cubicBezTo>
                  <a:pt x="6773502" y="4725896"/>
                  <a:pt x="6703032" y="4876429"/>
                  <a:pt x="6770913" y="5153035"/>
                </a:cubicBezTo>
                <a:cubicBezTo>
                  <a:pt x="6839599" y="5630733"/>
                  <a:pt x="6318248" y="6057348"/>
                  <a:pt x="5740281" y="6183667"/>
                </a:cubicBezTo>
                <a:cubicBezTo>
                  <a:pt x="5523904" y="6195901"/>
                  <a:pt x="5223357" y="6170761"/>
                  <a:pt x="5057382" y="6183667"/>
                </a:cubicBezTo>
                <a:cubicBezTo>
                  <a:pt x="4891407" y="6196573"/>
                  <a:pt x="4690388" y="6154138"/>
                  <a:pt x="4468676" y="6183667"/>
                </a:cubicBezTo>
                <a:cubicBezTo>
                  <a:pt x="4246964" y="6213196"/>
                  <a:pt x="4102463" y="6146518"/>
                  <a:pt x="3832873" y="6183667"/>
                </a:cubicBezTo>
                <a:cubicBezTo>
                  <a:pt x="3563283" y="6220816"/>
                  <a:pt x="3480270" y="6137204"/>
                  <a:pt x="3338360" y="6183667"/>
                </a:cubicBezTo>
                <a:cubicBezTo>
                  <a:pt x="3196450" y="6230130"/>
                  <a:pt x="3073980" y="6153077"/>
                  <a:pt x="2843847" y="6183667"/>
                </a:cubicBezTo>
                <a:cubicBezTo>
                  <a:pt x="2613714" y="6214257"/>
                  <a:pt x="2546600" y="6127560"/>
                  <a:pt x="2349334" y="6183667"/>
                </a:cubicBezTo>
                <a:cubicBezTo>
                  <a:pt x="2152068" y="6239774"/>
                  <a:pt x="2076468" y="6173288"/>
                  <a:pt x="1854821" y="6183667"/>
                </a:cubicBezTo>
                <a:cubicBezTo>
                  <a:pt x="1633174" y="6194046"/>
                  <a:pt x="1364842" y="6091032"/>
                  <a:pt x="1030632" y="6183667"/>
                </a:cubicBezTo>
                <a:cubicBezTo>
                  <a:pt x="438668" y="6183766"/>
                  <a:pt x="48478" y="5790294"/>
                  <a:pt x="0" y="5153035"/>
                </a:cubicBezTo>
                <a:cubicBezTo>
                  <a:pt x="-1672" y="4980360"/>
                  <a:pt x="34201" y="4900829"/>
                  <a:pt x="0" y="4687792"/>
                </a:cubicBezTo>
                <a:cubicBezTo>
                  <a:pt x="-34201" y="4474755"/>
                  <a:pt x="8948" y="4169664"/>
                  <a:pt x="0" y="4016430"/>
                </a:cubicBezTo>
                <a:cubicBezTo>
                  <a:pt x="-8948" y="3863196"/>
                  <a:pt x="20820" y="3692760"/>
                  <a:pt x="0" y="3509963"/>
                </a:cubicBezTo>
                <a:cubicBezTo>
                  <a:pt x="-20820" y="3327166"/>
                  <a:pt x="22557" y="3091471"/>
                  <a:pt x="0" y="2879824"/>
                </a:cubicBezTo>
                <a:cubicBezTo>
                  <a:pt x="-22557" y="2668177"/>
                  <a:pt x="49075" y="2590131"/>
                  <a:pt x="0" y="2414582"/>
                </a:cubicBezTo>
                <a:cubicBezTo>
                  <a:pt x="-49075" y="2239033"/>
                  <a:pt x="32534" y="1991676"/>
                  <a:pt x="0" y="1784443"/>
                </a:cubicBezTo>
                <a:cubicBezTo>
                  <a:pt x="-32534" y="1577210"/>
                  <a:pt x="68194" y="1317319"/>
                  <a:pt x="0" y="1030632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17267960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2A92AE-6230-5B3D-CE67-951E3B521558}"/>
              </a:ext>
            </a:extLst>
          </p:cNvPr>
          <p:cNvSpPr txBox="1"/>
          <p:nvPr/>
        </p:nvSpPr>
        <p:spPr>
          <a:xfrm>
            <a:off x="9067577" y="3111867"/>
            <a:ext cx="2743653" cy="32835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b="1" dirty="0" err="1"/>
              <a:t>यदि</a:t>
            </a:r>
            <a:r>
              <a:rPr lang="en-IN" sz="2000" b="1" dirty="0"/>
              <a:t> </a:t>
            </a:r>
            <a:r>
              <a:rPr lang="en-IN" sz="2000" b="1" dirty="0" err="1"/>
              <a:t>कोई</a:t>
            </a:r>
            <a:r>
              <a:rPr lang="en-IN" sz="2000" b="1" dirty="0"/>
              <a:t> </a:t>
            </a:r>
            <a:r>
              <a:rPr lang="en-IN" sz="2000" b="1" dirty="0" err="1"/>
              <a:t>छात्र</a:t>
            </a:r>
            <a:r>
              <a:rPr lang="en-IN" sz="2000" b="1" dirty="0"/>
              <a:t> </a:t>
            </a:r>
            <a:r>
              <a:rPr lang="en-IN" sz="2000" b="1" dirty="0" err="1"/>
              <a:t>किसी</a:t>
            </a:r>
            <a:r>
              <a:rPr lang="en-IN" sz="2000" b="1" dirty="0"/>
              <a:t> </a:t>
            </a:r>
            <a:r>
              <a:rPr lang="en-IN" sz="2000" b="1" dirty="0" err="1"/>
              <a:t>विषय</a:t>
            </a:r>
            <a:r>
              <a:rPr lang="en-IN" sz="2000" b="1" dirty="0"/>
              <a:t> </a:t>
            </a:r>
            <a:r>
              <a:rPr lang="en-IN" sz="2000" b="1" dirty="0" err="1"/>
              <a:t>में</a:t>
            </a:r>
            <a:r>
              <a:rPr lang="en-IN" sz="2000" b="1" dirty="0"/>
              <a:t> 60 </a:t>
            </a:r>
            <a:r>
              <a:rPr lang="en-IN" sz="2000" b="1" dirty="0" err="1"/>
              <a:t>अंक</a:t>
            </a:r>
            <a:r>
              <a:rPr lang="en-IN" sz="2000" b="1" dirty="0"/>
              <a:t> </a:t>
            </a:r>
            <a:r>
              <a:rPr lang="en-IN" sz="2000" b="1" dirty="0" err="1"/>
              <a:t>प्राप्त</a:t>
            </a:r>
            <a:r>
              <a:rPr lang="en-IN" sz="2000" b="1" dirty="0"/>
              <a:t> </a:t>
            </a:r>
            <a:r>
              <a:rPr lang="en-IN" sz="2000" b="1" dirty="0" err="1"/>
              <a:t>करता</a:t>
            </a:r>
            <a:r>
              <a:rPr lang="en-IN" sz="2000" b="1" dirty="0"/>
              <a:t> </a:t>
            </a:r>
            <a:r>
              <a:rPr lang="en-IN" sz="2000" b="1" dirty="0" err="1"/>
              <a:t>है</a:t>
            </a:r>
            <a:r>
              <a:rPr lang="en-IN" sz="2000" b="1" dirty="0"/>
              <a:t>, </a:t>
            </a:r>
            <a:r>
              <a:rPr lang="en-IN" sz="2000" b="1" dirty="0" err="1"/>
              <a:t>तो</a:t>
            </a:r>
            <a:r>
              <a:rPr lang="en-IN" sz="2000" b="1" dirty="0"/>
              <a:t> </a:t>
            </a:r>
            <a:r>
              <a:rPr lang="en-IN" sz="2000" b="1" dirty="0" err="1"/>
              <a:t>क्या</a:t>
            </a:r>
            <a:r>
              <a:rPr lang="en-IN" sz="2000" b="1" dirty="0"/>
              <a:t> </a:t>
            </a:r>
            <a:r>
              <a:rPr lang="en-IN" sz="2000" b="1" dirty="0" err="1"/>
              <a:t>हम</a:t>
            </a:r>
            <a:r>
              <a:rPr lang="en-IN" sz="2000" b="1" dirty="0"/>
              <a:t> </a:t>
            </a:r>
            <a:r>
              <a:rPr lang="en-IN" sz="2000" b="1" dirty="0" err="1"/>
              <a:t>कक्षा</a:t>
            </a:r>
            <a:r>
              <a:rPr lang="en-IN" sz="2000" b="1" dirty="0"/>
              <a:t> </a:t>
            </a:r>
            <a:r>
              <a:rPr lang="en-IN" sz="2000" b="1" dirty="0" err="1"/>
              <a:t>में</a:t>
            </a:r>
            <a:r>
              <a:rPr lang="en-IN" sz="2000" b="1" dirty="0"/>
              <a:t> </a:t>
            </a:r>
            <a:r>
              <a:rPr lang="en-IN" sz="2000" b="1" dirty="0" err="1"/>
              <a:t>सीखने</a:t>
            </a:r>
            <a:r>
              <a:rPr lang="en-IN" sz="2000" b="1" dirty="0"/>
              <a:t>, </a:t>
            </a:r>
            <a:r>
              <a:rPr lang="en-IN" sz="2000" b="1" dirty="0" err="1"/>
              <a:t>होमवर्क</a:t>
            </a:r>
            <a:r>
              <a:rPr lang="en-IN" sz="2000" b="1" dirty="0"/>
              <a:t>, </a:t>
            </a:r>
            <a:r>
              <a:rPr lang="en-IN" sz="2000" b="1" dirty="0" err="1"/>
              <a:t>निजी</a:t>
            </a:r>
            <a:r>
              <a:rPr lang="en-IN" sz="2000" b="1" dirty="0"/>
              <a:t> </a:t>
            </a:r>
            <a:r>
              <a:rPr lang="en-IN" sz="2000" b="1" dirty="0" err="1"/>
              <a:t>ट्यूशन</a:t>
            </a:r>
            <a:r>
              <a:rPr lang="en-IN" sz="2000" b="1" dirty="0"/>
              <a:t> </a:t>
            </a:r>
            <a:r>
              <a:rPr lang="en-IN" sz="2000" b="1" dirty="0" err="1"/>
              <a:t>और</a:t>
            </a:r>
            <a:r>
              <a:rPr lang="en-IN" sz="2000" b="1" dirty="0"/>
              <a:t> </a:t>
            </a:r>
            <a:r>
              <a:rPr lang="en-IN" sz="2000" b="1" dirty="0" err="1"/>
              <a:t>अन्य</a:t>
            </a:r>
            <a:r>
              <a:rPr lang="en-IN" sz="2000" b="1" dirty="0"/>
              <a:t> </a:t>
            </a:r>
            <a:r>
              <a:rPr lang="en-IN" sz="2000" b="1" dirty="0" err="1"/>
              <a:t>छात्रों</a:t>
            </a:r>
            <a:r>
              <a:rPr lang="en-IN" sz="2000" b="1" dirty="0"/>
              <a:t> </a:t>
            </a:r>
            <a:r>
              <a:rPr lang="en-IN" sz="2000" b="1" dirty="0" err="1"/>
              <a:t>के</a:t>
            </a:r>
            <a:r>
              <a:rPr lang="en-IN" sz="2000" b="1" dirty="0"/>
              <a:t> </a:t>
            </a:r>
            <a:r>
              <a:rPr lang="en-IN" sz="2000" b="1" dirty="0" err="1"/>
              <a:t>साथ</a:t>
            </a:r>
            <a:r>
              <a:rPr lang="en-IN" sz="2000" b="1" dirty="0"/>
              <a:t> </a:t>
            </a:r>
            <a:r>
              <a:rPr lang="en-IN" sz="2000" b="1" dirty="0" err="1"/>
              <a:t>बातचीत</a:t>
            </a:r>
            <a:r>
              <a:rPr lang="en-IN" sz="2000" b="1" dirty="0"/>
              <a:t> </a:t>
            </a:r>
            <a:r>
              <a:rPr lang="en-IN" sz="2000" b="1" dirty="0" err="1"/>
              <a:t>के</a:t>
            </a:r>
            <a:r>
              <a:rPr lang="en-IN" sz="2000" b="1" dirty="0"/>
              <a:t> </a:t>
            </a:r>
            <a:r>
              <a:rPr lang="en-IN" sz="2000" b="1" dirty="0" err="1"/>
              <a:t>योगदान</a:t>
            </a:r>
            <a:r>
              <a:rPr lang="en-IN" sz="2000" b="1" dirty="0"/>
              <a:t> </a:t>
            </a:r>
            <a:r>
              <a:rPr lang="en-IN" sz="2000" b="1" dirty="0" err="1"/>
              <a:t>को</a:t>
            </a:r>
            <a:r>
              <a:rPr lang="en-IN" sz="2000" b="1" dirty="0"/>
              <a:t> </a:t>
            </a:r>
            <a:r>
              <a:rPr lang="en-IN" sz="2000" b="1" dirty="0" err="1"/>
              <a:t>अलग</a:t>
            </a:r>
            <a:r>
              <a:rPr lang="en-IN" sz="2000" b="1" dirty="0"/>
              <a:t> </a:t>
            </a:r>
            <a:r>
              <a:rPr lang="en-IN" sz="2000" b="1" dirty="0" err="1"/>
              <a:t>कर</a:t>
            </a:r>
            <a:r>
              <a:rPr lang="en-IN" sz="2000" b="1" dirty="0"/>
              <a:t> </a:t>
            </a:r>
            <a:r>
              <a:rPr lang="en-IN" sz="2000" b="1" dirty="0" err="1"/>
              <a:t>सकते</a:t>
            </a:r>
            <a:r>
              <a:rPr lang="en-IN" sz="2000" b="1" dirty="0"/>
              <a:t> </a:t>
            </a:r>
            <a:r>
              <a:rPr lang="en-IN" sz="2000" b="1" dirty="0" err="1"/>
              <a:t>हैं</a:t>
            </a:r>
            <a:r>
              <a:rPr lang="en-IN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9620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3995D-E580-A9E5-196C-C1019FCBA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674915"/>
          </a:xfrm>
        </p:spPr>
        <p:txBody>
          <a:bodyPr>
            <a:normAutofit fontScale="90000"/>
          </a:bodyPr>
          <a:lstStyle/>
          <a:p>
            <a:r>
              <a:rPr lang="hi-IN" b="1" dirty="0">
                <a:solidFill>
                  <a:schemeClr val="bg1"/>
                </a:solidFill>
              </a:rPr>
              <a:t>एक अनोखा अनुभव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4D03E-907C-01B5-65F8-4844F6C27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32857"/>
            <a:ext cx="10972800" cy="4572000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hi-IN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i-IN" b="1" dirty="0"/>
              <a:t>1967 </a:t>
            </a:r>
            <a:r>
              <a:rPr lang="en-US" b="1" dirty="0"/>
              <a:t> </a:t>
            </a:r>
            <a:r>
              <a:rPr lang="hi-IN" b="1" dirty="0"/>
              <a:t>कोलकाता के </a:t>
            </a:r>
            <a:r>
              <a:rPr lang="en-US" b="1" dirty="0"/>
              <a:t> </a:t>
            </a:r>
            <a:r>
              <a:rPr lang="hi-IN" b="1" dirty="0"/>
              <a:t>मित्रा इंस्टीट्यूशन 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i-IN" b="1" dirty="0"/>
              <a:t> शिक्षक उन्हें उस पाठ्यपुस्तक का अध्ययन करने के लिए कहते हैं जो वह अगले सत्र में पढ़ाएंगे</a:t>
            </a:r>
            <a:r>
              <a:rPr lang="en-US" b="1" dirty="0"/>
              <a:t> </a:t>
            </a:r>
            <a:r>
              <a:rPr lang="en-US" sz="3100" b="1" dirty="0">
                <a:solidFill>
                  <a:srgbClr val="FFFF00"/>
                </a:solidFill>
              </a:rPr>
              <a:t>(To study the chapter at home what will be taught in the next period)</a:t>
            </a:r>
            <a:r>
              <a:rPr lang="hi-IN" b="1" dirty="0"/>
              <a:t>। 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 </a:t>
            </a:r>
            <a:r>
              <a:rPr lang="hi-IN" b="1" dirty="0"/>
              <a:t>नए प्रयोग, नए उदाहरण और उन्नत सामग्री खोजना पड़ा</a:t>
            </a:r>
            <a:r>
              <a:rPr lang="en-US" b="1" dirty="0"/>
              <a:t>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i-IN" b="1" dirty="0"/>
              <a:t>बेहतर सीखने और प्रदर्शन </a:t>
            </a:r>
            <a:endParaRPr lang="en-US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i-IN" b="1" dirty="0"/>
              <a:t>इस पद्धति को अब फ़्लिप्ड लर्निंग कहा जाता है</a:t>
            </a:r>
            <a:r>
              <a:rPr lang="en-US" sz="3600" b="1" dirty="0">
                <a:solidFill>
                  <a:srgbClr val="FFFF00"/>
                </a:solidFill>
              </a:rPr>
              <a:t>(Flipped Learning)</a:t>
            </a:r>
            <a:r>
              <a:rPr lang="hi-IN" b="1" dirty="0"/>
              <a:t>, </a:t>
            </a:r>
            <a:r>
              <a:rPr lang="en-US" b="1" dirty="0"/>
              <a:t> 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411475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0FA087A-830D-AAF9-B2AD-55DFD66438D4}"/>
              </a:ext>
            </a:extLst>
          </p:cNvPr>
          <p:cNvSpPr/>
          <p:nvPr/>
        </p:nvSpPr>
        <p:spPr>
          <a:xfrm>
            <a:off x="1470838" y="4606405"/>
            <a:ext cx="3186222" cy="9326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2400" b="1" dirty="0">
                <a:solidFill>
                  <a:srgbClr val="C00000"/>
                </a:solidFill>
              </a:rPr>
              <a:t>कक्षा में वीडियो देखें</a:t>
            </a:r>
            <a:endParaRPr lang="en-US" sz="2400" b="1" dirty="0">
              <a:solidFill>
                <a:srgbClr val="C00000"/>
              </a:solidFill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Watch the Video</a:t>
            </a:r>
            <a:endParaRPr lang="en-IN" sz="2400" b="1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18C23A-1687-CDF4-9ACB-B97C1E7BDF9D}"/>
              </a:ext>
            </a:extLst>
          </p:cNvPr>
          <p:cNvSpPr/>
          <p:nvPr/>
        </p:nvSpPr>
        <p:spPr>
          <a:xfrm>
            <a:off x="2768648" y="3308647"/>
            <a:ext cx="4812508" cy="12953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2000" b="1" dirty="0">
                <a:solidFill>
                  <a:srgbClr val="FF0000"/>
                </a:solidFill>
              </a:rPr>
              <a:t>वीडियो देखें और चार-चार समूहों में प्रश्नों के उत्तर खोजें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Watch the video and find answers to questions in groups of four</a:t>
            </a:r>
            <a:endParaRPr lang="en-IN" sz="20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EB583D-6D08-06E1-3A24-67F3931866D4}"/>
              </a:ext>
            </a:extLst>
          </p:cNvPr>
          <p:cNvSpPr/>
          <p:nvPr/>
        </p:nvSpPr>
        <p:spPr>
          <a:xfrm>
            <a:off x="4348716" y="2378352"/>
            <a:ext cx="4423143" cy="9326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2400" b="1" dirty="0">
                <a:solidFill>
                  <a:srgbClr val="0070C0"/>
                </a:solidFill>
              </a:rPr>
              <a:t>डेस्कटॉप अनुसंधान और रिपोर्टिंग</a:t>
            </a:r>
            <a:endParaRPr lang="en-US" sz="2400" b="1" dirty="0">
              <a:solidFill>
                <a:srgbClr val="0070C0"/>
              </a:solidFill>
            </a:endParaRPr>
          </a:p>
          <a:p>
            <a:pPr algn="ctr"/>
            <a:r>
              <a:rPr lang="en-US" sz="2000" b="1" dirty="0">
                <a:solidFill>
                  <a:srgbClr val="0070C0"/>
                </a:solidFill>
              </a:rPr>
              <a:t>Desktop Research and Reporting </a:t>
            </a:r>
            <a:endParaRPr lang="en-IN" sz="2000" b="1" dirty="0">
              <a:solidFill>
                <a:srgbClr val="0070C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3A78C2-2ACE-F42C-2876-C3D24AB854EE}"/>
              </a:ext>
            </a:extLst>
          </p:cNvPr>
          <p:cNvSpPr/>
          <p:nvPr/>
        </p:nvSpPr>
        <p:spPr>
          <a:xfrm>
            <a:off x="6868769" y="1448052"/>
            <a:ext cx="2693650" cy="9326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2400" b="1" dirty="0"/>
              <a:t>गृहकार्य</a:t>
            </a:r>
            <a:endParaRPr lang="en-US" sz="2400" b="1" dirty="0"/>
          </a:p>
          <a:p>
            <a:pPr algn="ctr"/>
            <a:r>
              <a:rPr lang="en-US" sz="2400" b="1" dirty="0"/>
              <a:t>Homework</a:t>
            </a:r>
            <a:endParaRPr lang="en-IN" sz="2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C4876B-C263-CEEB-D248-5A6845B8C5DE}"/>
              </a:ext>
            </a:extLst>
          </p:cNvPr>
          <p:cNvSpPr/>
          <p:nvPr/>
        </p:nvSpPr>
        <p:spPr>
          <a:xfrm>
            <a:off x="8215594" y="514169"/>
            <a:ext cx="2996692" cy="93268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2400" b="1" dirty="0"/>
              <a:t>सीखने का आकलन</a:t>
            </a:r>
          </a:p>
          <a:p>
            <a:pPr algn="ctr"/>
            <a:r>
              <a:rPr lang="en-US" sz="2400" b="1" dirty="0"/>
              <a:t> </a:t>
            </a:r>
            <a:r>
              <a:rPr lang="en-US" sz="2000" b="1" dirty="0"/>
              <a:t>Learning Assessment</a:t>
            </a:r>
            <a:endParaRPr lang="en-US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85B9CB-C056-446F-AFEF-063316A6241E}"/>
              </a:ext>
            </a:extLst>
          </p:cNvPr>
          <p:cNvSpPr txBox="1"/>
          <p:nvPr/>
        </p:nvSpPr>
        <p:spPr>
          <a:xfrm>
            <a:off x="397445" y="474483"/>
            <a:ext cx="578007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hi-IN" sz="2400" b="1" dirty="0">
                <a:solidFill>
                  <a:srgbClr val="FF0000"/>
                </a:solidFill>
              </a:rPr>
              <a:t>मिश्रित शिक्षा: 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hi-IN" sz="2400" b="1" dirty="0">
                <a:solidFill>
                  <a:srgbClr val="FF0000"/>
                </a:solidFill>
              </a:rPr>
              <a:t> गाँव के स्कूल से केस स्टडी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FFDB24-0D7B-696B-2D55-EC6485AFED5C}"/>
              </a:ext>
            </a:extLst>
          </p:cNvPr>
          <p:cNvSpPr txBox="1"/>
          <p:nvPr/>
        </p:nvSpPr>
        <p:spPr>
          <a:xfrm>
            <a:off x="397445" y="1387486"/>
            <a:ext cx="481250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i-IN" sz="2000" b="1" dirty="0"/>
              <a:t>गुजरात भूकंप पर </a:t>
            </a:r>
            <a:r>
              <a:rPr lang="en-US" sz="2000" b="1" dirty="0">
                <a:solidFill>
                  <a:srgbClr val="0070C0"/>
                </a:solidFill>
                <a:highlight>
                  <a:srgbClr val="FFFF00"/>
                </a:highlight>
              </a:rPr>
              <a:t>When the Earth Shook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BE8AEF-F79D-930B-B217-FFFCEF52321F}"/>
              </a:ext>
            </a:extLst>
          </p:cNvPr>
          <p:cNvSpPr txBox="1"/>
          <p:nvPr/>
        </p:nvSpPr>
        <p:spPr>
          <a:xfrm>
            <a:off x="116958" y="5541477"/>
            <a:ext cx="4231758" cy="1077218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IN" sz="2400" b="1" dirty="0" err="1">
                <a:solidFill>
                  <a:schemeClr val="bg1"/>
                </a:solidFill>
              </a:rPr>
              <a:t>घर</a:t>
            </a:r>
            <a:r>
              <a:rPr lang="en-IN" sz="2400" b="1" dirty="0">
                <a:solidFill>
                  <a:schemeClr val="bg1"/>
                </a:solidFill>
              </a:rPr>
              <a:t> </a:t>
            </a:r>
            <a:r>
              <a:rPr lang="en-IN" sz="2400" b="1" dirty="0" err="1">
                <a:solidFill>
                  <a:schemeClr val="bg1"/>
                </a:solidFill>
              </a:rPr>
              <a:t>पर</a:t>
            </a:r>
            <a:r>
              <a:rPr lang="en-IN" sz="2400" b="1" dirty="0">
                <a:solidFill>
                  <a:schemeClr val="bg1"/>
                </a:solidFill>
              </a:rPr>
              <a:t> </a:t>
            </a:r>
            <a:r>
              <a:rPr lang="en-IN" sz="2400" b="1" dirty="0" err="1">
                <a:solidFill>
                  <a:schemeClr val="bg1"/>
                </a:solidFill>
              </a:rPr>
              <a:t>पाठ्यपुस्तक</a:t>
            </a:r>
            <a:r>
              <a:rPr lang="en-IN" sz="2400" b="1" dirty="0">
                <a:solidFill>
                  <a:schemeClr val="bg1"/>
                </a:solidFill>
              </a:rPr>
              <a:t> </a:t>
            </a:r>
            <a:r>
              <a:rPr lang="en-IN" sz="2400" b="1" dirty="0" err="1">
                <a:solidFill>
                  <a:schemeClr val="bg1"/>
                </a:solidFill>
              </a:rPr>
              <a:t>पढ़कर</a:t>
            </a:r>
            <a:r>
              <a:rPr lang="en-IN" sz="2400" b="1" dirty="0">
                <a:solidFill>
                  <a:schemeClr val="bg1"/>
                </a:solidFill>
              </a:rPr>
              <a:t> </a:t>
            </a:r>
            <a:r>
              <a:rPr lang="en-IN" sz="2400" b="1" dirty="0" err="1">
                <a:solidFill>
                  <a:schemeClr val="bg1"/>
                </a:solidFill>
              </a:rPr>
              <a:t>आओ</a:t>
            </a:r>
            <a:endParaRPr lang="en-IN" sz="24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Read the textbook at home in advance </a:t>
            </a:r>
            <a:endParaRPr lang="en-IN" sz="2000" b="1" dirty="0">
              <a:solidFill>
                <a:schemeClr val="bg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998DED2-DAFF-F6CD-9967-CE0820D1699D}"/>
              </a:ext>
            </a:extLst>
          </p:cNvPr>
          <p:cNvSpPr/>
          <p:nvPr/>
        </p:nvSpPr>
        <p:spPr>
          <a:xfrm rot="20563345">
            <a:off x="8360606" y="4032376"/>
            <a:ext cx="3062176" cy="144173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2400" b="1" dirty="0"/>
              <a:t>80/80 प्रदर्शन</a:t>
            </a:r>
            <a:endParaRPr lang="en-US" sz="2400" b="1" dirty="0"/>
          </a:p>
          <a:p>
            <a:pPr algn="ctr"/>
            <a:r>
              <a:rPr lang="en-US" sz="2400" b="1" dirty="0"/>
              <a:t>80/80 Performance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218670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30986C-2BBD-3ADF-33AF-BFC722C3CE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A8BFC5-97A2-A641-77A1-43EDE633018F}"/>
              </a:ext>
            </a:extLst>
          </p:cNvPr>
          <p:cNvSpPr/>
          <p:nvPr/>
        </p:nvSpPr>
        <p:spPr>
          <a:xfrm rot="20685386">
            <a:off x="75451" y="3197793"/>
            <a:ext cx="2698957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err="1"/>
              <a:t>सीखना</a:t>
            </a:r>
            <a:endParaRPr lang="en-IN" sz="2800" b="1" dirty="0"/>
          </a:p>
          <a:p>
            <a:pPr algn="ctr"/>
            <a:r>
              <a:rPr lang="en-IN" sz="2800" b="1" dirty="0"/>
              <a:t>Learning </a:t>
            </a:r>
            <a:endParaRPr lang="en-IN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979B08-6078-5D2D-FD91-4CAD93F337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EEFB5B-5CA9-25BC-A7E1-C9F26FD6DB4E}"/>
              </a:ext>
            </a:extLst>
          </p:cNvPr>
          <p:cNvCxnSpPr>
            <a:cxnSpLocks/>
          </p:cNvCxnSpPr>
          <p:nvPr/>
        </p:nvCxnSpPr>
        <p:spPr>
          <a:xfrm>
            <a:off x="2786743" y="15240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2E50C5-18EF-904F-D48B-086F4AAD6108}"/>
              </a:ext>
            </a:extLst>
          </p:cNvPr>
          <p:cNvCxnSpPr/>
          <p:nvPr/>
        </p:nvCxnSpPr>
        <p:spPr>
          <a:xfrm>
            <a:off x="5736771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2CA7816-05FD-7E96-A9F8-EBE5D5E021C4}"/>
              </a:ext>
            </a:extLst>
          </p:cNvPr>
          <p:cNvCxnSpPr/>
          <p:nvPr/>
        </p:nvCxnSpPr>
        <p:spPr>
          <a:xfrm>
            <a:off x="9262436" y="-66802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93D65A8-A04B-4911-0E16-32D8C577DC7B}"/>
              </a:ext>
            </a:extLst>
          </p:cNvPr>
          <p:cNvSpPr/>
          <p:nvPr/>
        </p:nvSpPr>
        <p:spPr>
          <a:xfrm>
            <a:off x="9316865" y="5807074"/>
            <a:ext cx="2875135" cy="9144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err="1"/>
              <a:t>ज्ञान</a:t>
            </a:r>
            <a:r>
              <a:rPr lang="en-IN" sz="2000" b="1" dirty="0"/>
              <a:t> </a:t>
            </a:r>
            <a:r>
              <a:rPr lang="en-IN" sz="2000" b="1" dirty="0" err="1"/>
              <a:t>निर्माण</a:t>
            </a:r>
            <a:endParaRPr lang="en-IN" sz="2000" b="1" dirty="0"/>
          </a:p>
          <a:p>
            <a:pPr algn="ctr"/>
            <a:r>
              <a:rPr lang="en-IN" sz="2000" b="1" dirty="0"/>
              <a:t>Knowledge Creation</a:t>
            </a:r>
            <a:endParaRPr lang="en-IN" sz="20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C05CA2C-73A8-06A1-368D-98C6B11E3515}"/>
              </a:ext>
            </a:extLst>
          </p:cNvPr>
          <p:cNvSpPr/>
          <p:nvPr/>
        </p:nvSpPr>
        <p:spPr>
          <a:xfrm>
            <a:off x="5829953" y="5807074"/>
            <a:ext cx="3220865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2000" b="1" dirty="0"/>
              <a:t>ज्ञान की गहराई</a:t>
            </a:r>
            <a:endParaRPr lang="en-US" sz="2000" b="1" dirty="0"/>
          </a:p>
          <a:p>
            <a:pPr algn="ctr"/>
            <a:r>
              <a:rPr lang="en-US" sz="2000" b="1" dirty="0"/>
              <a:t>Deepening Knowledge</a:t>
            </a:r>
            <a:endParaRPr lang="en-IN" sz="2000" b="1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1EABE96-EDB1-8F74-27E4-5437640DDC42}"/>
              </a:ext>
            </a:extLst>
          </p:cNvPr>
          <p:cNvSpPr/>
          <p:nvPr/>
        </p:nvSpPr>
        <p:spPr>
          <a:xfrm>
            <a:off x="2795017" y="5807074"/>
            <a:ext cx="2875133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err="1"/>
              <a:t>ज्ञान</a:t>
            </a:r>
            <a:r>
              <a:rPr lang="en-IN" sz="2000" b="1" dirty="0"/>
              <a:t> </a:t>
            </a:r>
            <a:r>
              <a:rPr lang="en-IN" sz="2000" b="1" dirty="0" err="1"/>
              <a:t>प्राप्त</a:t>
            </a:r>
            <a:r>
              <a:rPr lang="en-IN" sz="2000" b="1" dirty="0"/>
              <a:t> </a:t>
            </a:r>
            <a:r>
              <a:rPr lang="en-IN" sz="2000" b="1" dirty="0" err="1"/>
              <a:t>करना</a:t>
            </a:r>
            <a:r>
              <a:rPr lang="en-IN" sz="2000" b="1" dirty="0"/>
              <a:t> </a:t>
            </a:r>
          </a:p>
          <a:p>
            <a:pPr algn="ctr"/>
            <a:r>
              <a:rPr lang="en-IN" sz="1800" b="1" dirty="0"/>
              <a:t>Acquiring Knowledge </a:t>
            </a:r>
            <a:endParaRPr lang="en-IN" sz="18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9147AED-3086-4242-0B32-466D8A2F286B}"/>
              </a:ext>
            </a:extLst>
          </p:cNvPr>
          <p:cNvSpPr/>
          <p:nvPr/>
        </p:nvSpPr>
        <p:spPr>
          <a:xfrm>
            <a:off x="65316" y="5850617"/>
            <a:ext cx="2650670" cy="87085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err="1"/>
              <a:t>बुनियादी</a:t>
            </a:r>
            <a:r>
              <a:rPr lang="en-IN" sz="2000" b="1" dirty="0"/>
              <a:t> </a:t>
            </a:r>
            <a:r>
              <a:rPr lang="en-IN" sz="2000" b="1" dirty="0" err="1"/>
              <a:t>शिक्षा</a:t>
            </a:r>
            <a:endParaRPr lang="en-IN" sz="2000" b="1" dirty="0"/>
          </a:p>
          <a:p>
            <a:pPr algn="ctr"/>
            <a:r>
              <a:rPr lang="en-IN" sz="2000" b="1" dirty="0"/>
              <a:t>Basic Education</a:t>
            </a:r>
            <a:endParaRPr lang="en-IN" sz="20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FF19C2C-6513-563D-1F9F-E42288C61DA8}"/>
              </a:ext>
            </a:extLst>
          </p:cNvPr>
          <p:cNvSpPr/>
          <p:nvPr/>
        </p:nvSpPr>
        <p:spPr>
          <a:xfrm>
            <a:off x="84367" y="136526"/>
            <a:ext cx="2666998" cy="64225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2000" b="1" dirty="0"/>
              <a:t>प्रत्यक्ष शिक्षण</a:t>
            </a:r>
            <a:endParaRPr lang="en-US" sz="2000" b="1" dirty="0"/>
          </a:p>
          <a:p>
            <a:pPr algn="ctr"/>
            <a:r>
              <a:rPr lang="en-US" sz="2000" b="1" dirty="0"/>
              <a:t>Direct Teaching </a:t>
            </a:r>
            <a:endParaRPr lang="en-IN" sz="2000" b="1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4F54783-7887-2FC6-8CCE-ACBB744B121D}"/>
              </a:ext>
            </a:extLst>
          </p:cNvPr>
          <p:cNvSpPr/>
          <p:nvPr/>
        </p:nvSpPr>
        <p:spPr>
          <a:xfrm>
            <a:off x="2853365" y="136117"/>
            <a:ext cx="2828978" cy="80014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1800" b="1" dirty="0"/>
              <a:t>स्व-विनियमित शिक्षा</a:t>
            </a:r>
            <a:r>
              <a:rPr lang="en-US" sz="1800" b="1" dirty="0"/>
              <a:t> </a:t>
            </a:r>
          </a:p>
          <a:p>
            <a:pPr algn="ctr"/>
            <a:r>
              <a:rPr lang="en-US" sz="1800" b="1" dirty="0"/>
              <a:t>Self-regulated Learning </a:t>
            </a:r>
            <a:endParaRPr lang="en-IN" sz="1800" b="1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4A6F6AB-EC0C-E39C-BE51-6D14F361D55E}"/>
              </a:ext>
            </a:extLst>
          </p:cNvPr>
          <p:cNvSpPr/>
          <p:nvPr/>
        </p:nvSpPr>
        <p:spPr>
          <a:xfrm>
            <a:off x="5810578" y="98063"/>
            <a:ext cx="3378051" cy="83819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2000" b="1" dirty="0"/>
              <a:t>मल्टीचैनल सीखना</a:t>
            </a:r>
            <a:endParaRPr lang="en-US" sz="2000" b="1" dirty="0"/>
          </a:p>
          <a:p>
            <a:pPr algn="ctr"/>
            <a:r>
              <a:rPr lang="en-US" sz="2000" b="1" dirty="0"/>
              <a:t>Multichannel Learning</a:t>
            </a:r>
            <a:endParaRPr lang="en-IN" sz="2000" b="1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8A63335-F91E-5475-6643-23804A9B62CD}"/>
              </a:ext>
            </a:extLst>
          </p:cNvPr>
          <p:cNvSpPr/>
          <p:nvPr/>
        </p:nvSpPr>
        <p:spPr>
          <a:xfrm>
            <a:off x="9262435" y="152400"/>
            <a:ext cx="2929565" cy="78386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2000" b="1" dirty="0"/>
              <a:t>अनुसंधान एवं प्रयोग </a:t>
            </a:r>
            <a:endParaRPr lang="en-US" sz="2000" b="1" dirty="0"/>
          </a:p>
          <a:p>
            <a:pPr algn="ctr"/>
            <a:r>
              <a:rPr lang="en-US" sz="1600" b="1" dirty="0"/>
              <a:t>Research &amp; Experimentation</a:t>
            </a:r>
            <a:endParaRPr lang="en-IN" sz="1600" b="1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55BEB00-12F2-C297-BDF3-F9E488F19099}"/>
              </a:ext>
            </a:extLst>
          </p:cNvPr>
          <p:cNvSpPr/>
          <p:nvPr/>
        </p:nvSpPr>
        <p:spPr>
          <a:xfrm>
            <a:off x="1417865" y="5049774"/>
            <a:ext cx="429983" cy="40397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5A853EB-0BB4-5F2E-90BF-FFB9C34980F9}"/>
              </a:ext>
            </a:extLst>
          </p:cNvPr>
          <p:cNvSpPr/>
          <p:nvPr/>
        </p:nvSpPr>
        <p:spPr>
          <a:xfrm>
            <a:off x="10595286" y="1283551"/>
            <a:ext cx="429983" cy="40397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A73EF45-A073-29CA-D000-50511DB8B46C}"/>
              </a:ext>
            </a:extLst>
          </p:cNvPr>
          <p:cNvSpPr/>
          <p:nvPr/>
        </p:nvSpPr>
        <p:spPr>
          <a:xfrm>
            <a:off x="7284612" y="2395304"/>
            <a:ext cx="429983" cy="40397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07EE9B6-3BF8-465C-5D9B-D4D60CAA0107}"/>
              </a:ext>
            </a:extLst>
          </p:cNvPr>
          <p:cNvSpPr/>
          <p:nvPr/>
        </p:nvSpPr>
        <p:spPr>
          <a:xfrm>
            <a:off x="4065814" y="3909070"/>
            <a:ext cx="429983" cy="40397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2CEB6AD4-ACF7-F7B9-B462-7E48A9D7E75E}"/>
              </a:ext>
            </a:extLst>
          </p:cNvPr>
          <p:cNvCxnSpPr>
            <a:stCxn id="24" idx="6"/>
            <a:endCxn id="27" idx="2"/>
          </p:cNvCxnSpPr>
          <p:nvPr/>
        </p:nvCxnSpPr>
        <p:spPr>
          <a:xfrm flipV="1">
            <a:off x="1847848" y="4111055"/>
            <a:ext cx="2217966" cy="1140704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F0BA1B27-B17F-EB1C-AC18-F78259196AEB}"/>
              </a:ext>
            </a:extLst>
          </p:cNvPr>
          <p:cNvCxnSpPr>
            <a:stCxn id="27" idx="6"/>
            <a:endCxn id="26" idx="2"/>
          </p:cNvCxnSpPr>
          <p:nvPr/>
        </p:nvCxnSpPr>
        <p:spPr>
          <a:xfrm flipV="1">
            <a:off x="4495797" y="2597289"/>
            <a:ext cx="2788815" cy="1513766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5AD4955D-123F-2B2C-20B2-7C66C0C0E39C}"/>
              </a:ext>
            </a:extLst>
          </p:cNvPr>
          <p:cNvCxnSpPr>
            <a:stCxn id="26" idx="5"/>
            <a:endCxn id="25" idx="2"/>
          </p:cNvCxnSpPr>
          <p:nvPr/>
        </p:nvCxnSpPr>
        <p:spPr>
          <a:xfrm rot="5400000" flipH="1" flipV="1">
            <a:off x="8496166" y="640994"/>
            <a:ext cx="1254578" cy="2943661"/>
          </a:xfrm>
          <a:prstGeom prst="curvedConnector4">
            <a:avLst>
              <a:gd name="adj1" fmla="val -18221"/>
              <a:gd name="adj2" fmla="val 5107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7BD7BD71-0D03-7522-D929-C5E414204175}"/>
              </a:ext>
            </a:extLst>
          </p:cNvPr>
          <p:cNvSpPr/>
          <p:nvPr/>
        </p:nvSpPr>
        <p:spPr>
          <a:xfrm rot="20770251">
            <a:off x="5987113" y="4103851"/>
            <a:ext cx="3184989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err="1"/>
              <a:t>ज्ञान</a:t>
            </a:r>
            <a:r>
              <a:rPr lang="en-IN" sz="2000" b="1" dirty="0"/>
              <a:t> </a:t>
            </a:r>
            <a:r>
              <a:rPr lang="en-IN" sz="2000" b="1" dirty="0" err="1"/>
              <a:t>प्राप्ति</a:t>
            </a:r>
            <a:endParaRPr lang="en-IN" sz="2000" b="1" dirty="0"/>
          </a:p>
          <a:p>
            <a:pPr algn="ctr"/>
            <a:r>
              <a:rPr lang="en-IN" sz="1800" b="1" dirty="0"/>
              <a:t>Knowledge Attainment 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0BE99ED-2071-B234-2557-476500DAA02E}"/>
              </a:ext>
            </a:extLst>
          </p:cNvPr>
          <p:cNvSpPr/>
          <p:nvPr/>
        </p:nvSpPr>
        <p:spPr>
          <a:xfrm rot="20999056">
            <a:off x="2515905" y="1840660"/>
            <a:ext cx="3023499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err="1"/>
              <a:t>ज्ञान</a:t>
            </a:r>
            <a:r>
              <a:rPr lang="en-IN" sz="2000" b="1" dirty="0"/>
              <a:t> </a:t>
            </a:r>
            <a:r>
              <a:rPr lang="en-IN" sz="2000" b="1" dirty="0" err="1"/>
              <a:t>प्रसंस्करण</a:t>
            </a:r>
            <a:endParaRPr lang="en-IN" sz="2000" b="1" dirty="0"/>
          </a:p>
          <a:p>
            <a:pPr algn="ctr"/>
            <a:r>
              <a:rPr lang="en-IN" sz="1800" b="1" dirty="0"/>
              <a:t>Knowledge Processing </a:t>
            </a:r>
          </a:p>
        </p:txBody>
      </p:sp>
    </p:spTree>
    <p:extLst>
      <p:ext uri="{BB962C8B-B14F-4D97-AF65-F5344CB8AC3E}">
        <p14:creationId xmlns:p14="http://schemas.microsoft.com/office/powerpoint/2010/main" val="2953634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693136-38F5-86A7-974E-5121D5A5F2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82A706-C499-DD61-D10F-BA0E5CD6CDDD}"/>
              </a:ext>
            </a:extLst>
          </p:cNvPr>
          <p:cNvSpPr txBox="1"/>
          <p:nvPr/>
        </p:nvSpPr>
        <p:spPr>
          <a:xfrm>
            <a:off x="1250542" y="4448704"/>
            <a:ext cx="1281120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Problem </a:t>
            </a:r>
          </a:p>
          <a:p>
            <a:pPr algn="ctr"/>
            <a:r>
              <a:rPr lang="en-US" sz="2000" b="1" dirty="0"/>
              <a:t>Solving </a:t>
            </a:r>
            <a:endParaRPr lang="en-IN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D8157C-70CE-6983-669E-3F9CDE3B6DF9}"/>
              </a:ext>
            </a:extLst>
          </p:cNvPr>
          <p:cNvSpPr txBox="1"/>
          <p:nvPr/>
        </p:nvSpPr>
        <p:spPr>
          <a:xfrm>
            <a:off x="1321074" y="3274739"/>
            <a:ext cx="1210588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Critical </a:t>
            </a:r>
          </a:p>
          <a:p>
            <a:pPr algn="ctr"/>
            <a:r>
              <a:rPr lang="en-US" sz="1800" b="1" dirty="0"/>
              <a:t>Thinking </a:t>
            </a:r>
            <a:endParaRPr lang="en-IN" sz="1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2306CD-A69E-0BB2-D543-9360E0FC182E}"/>
              </a:ext>
            </a:extLst>
          </p:cNvPr>
          <p:cNvSpPr txBox="1"/>
          <p:nvPr/>
        </p:nvSpPr>
        <p:spPr>
          <a:xfrm>
            <a:off x="1265330" y="1568996"/>
            <a:ext cx="1266692" cy="6771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Creative 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Thinking</a:t>
            </a:r>
            <a:endParaRPr lang="en-IN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9F4FAF-87F0-9E87-3B32-390442AFCF7D}"/>
              </a:ext>
            </a:extLst>
          </p:cNvPr>
          <p:cNvSpPr txBox="1"/>
          <p:nvPr/>
        </p:nvSpPr>
        <p:spPr>
          <a:xfrm>
            <a:off x="342855" y="5727769"/>
            <a:ext cx="2222083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/>
              <a:t>Remembering &amp; </a:t>
            </a:r>
          </a:p>
          <a:p>
            <a:r>
              <a:rPr lang="en-US" sz="2000" b="1" dirty="0"/>
              <a:t>Understanding </a:t>
            </a:r>
            <a:endParaRPr lang="en-IN" sz="20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EE0CAA-0928-F6F8-D84E-BA07DDE9E894}"/>
              </a:ext>
            </a:extLst>
          </p:cNvPr>
          <p:cNvSpPr/>
          <p:nvPr/>
        </p:nvSpPr>
        <p:spPr>
          <a:xfrm>
            <a:off x="4038600" y="5624512"/>
            <a:ext cx="5475514" cy="9144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Acquiring, remembering and Understanding Information </a:t>
            </a:r>
            <a:endParaRPr lang="en-IN" sz="20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444514-A388-252A-F899-D238C6E5C76F}"/>
              </a:ext>
            </a:extLst>
          </p:cNvPr>
          <p:cNvSpPr/>
          <p:nvPr/>
        </p:nvSpPr>
        <p:spPr>
          <a:xfrm>
            <a:off x="4566557" y="4371648"/>
            <a:ext cx="4419600" cy="9144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Applying Knowledge and Problem Solving </a:t>
            </a:r>
            <a:endParaRPr lang="en-IN" sz="20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D638F1-D24D-C427-87B7-6563CB16CB36}"/>
              </a:ext>
            </a:extLst>
          </p:cNvPr>
          <p:cNvSpPr/>
          <p:nvPr/>
        </p:nvSpPr>
        <p:spPr>
          <a:xfrm>
            <a:off x="5001985" y="3101127"/>
            <a:ext cx="3548743" cy="9144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Analysing</a:t>
            </a:r>
            <a:r>
              <a:rPr lang="en-US" sz="2000" b="1" dirty="0">
                <a:solidFill>
                  <a:srgbClr val="FF0000"/>
                </a:solidFill>
              </a:rPr>
              <a:t> and Valuing Knowledge </a:t>
            </a:r>
            <a:endParaRPr lang="en-IN" sz="2000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6A00E1-86D3-2F5A-174D-823F607839D5}"/>
              </a:ext>
            </a:extLst>
          </p:cNvPr>
          <p:cNvSpPr/>
          <p:nvPr/>
        </p:nvSpPr>
        <p:spPr>
          <a:xfrm>
            <a:off x="5355770" y="1907550"/>
            <a:ext cx="2830287" cy="9144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Generalising</a:t>
            </a:r>
            <a:r>
              <a:rPr lang="en-US" sz="2000" b="1" dirty="0">
                <a:solidFill>
                  <a:srgbClr val="FF0000"/>
                </a:solidFill>
              </a:rPr>
              <a:t> and Constructing Knowledge </a:t>
            </a:r>
            <a:endParaRPr lang="en-IN" sz="2000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043AC2-950F-A3B6-E2BB-D574E9957415}"/>
              </a:ext>
            </a:extLst>
          </p:cNvPr>
          <p:cNvSpPr/>
          <p:nvPr/>
        </p:nvSpPr>
        <p:spPr>
          <a:xfrm>
            <a:off x="5682342" y="574718"/>
            <a:ext cx="2046515" cy="9144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Creating Knowledge </a:t>
            </a:r>
            <a:endParaRPr lang="en-IN" sz="20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D7E7BEC-8D2A-045C-5C05-46DA1A025C6D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2564938" y="6081712"/>
            <a:ext cx="1473662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9093373-257A-6D9E-0103-891D4FF0A84D}"/>
              </a:ext>
            </a:extLst>
          </p:cNvPr>
          <p:cNvCxnSpPr>
            <a:cxnSpLocks/>
            <a:stCxn id="3" idx="3"/>
            <a:endCxn id="8" idx="1"/>
          </p:cNvCxnSpPr>
          <p:nvPr/>
        </p:nvCxnSpPr>
        <p:spPr>
          <a:xfrm>
            <a:off x="2531662" y="4802647"/>
            <a:ext cx="2034895" cy="2620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218D0E-014A-FFFF-587A-C6CA8863360B}"/>
              </a:ext>
            </a:extLst>
          </p:cNvPr>
          <p:cNvCxnSpPr>
            <a:cxnSpLocks/>
            <a:stCxn id="4" idx="3"/>
            <a:endCxn id="9" idx="1"/>
          </p:cNvCxnSpPr>
          <p:nvPr/>
        </p:nvCxnSpPr>
        <p:spPr>
          <a:xfrm flipV="1">
            <a:off x="2531662" y="3558327"/>
            <a:ext cx="2470323" cy="3957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093EE79-DF03-60E5-9506-F77571167557}"/>
              </a:ext>
            </a:extLst>
          </p:cNvPr>
          <p:cNvCxnSpPr>
            <a:stCxn id="5" idx="3"/>
            <a:endCxn id="11" idx="1"/>
          </p:cNvCxnSpPr>
          <p:nvPr/>
        </p:nvCxnSpPr>
        <p:spPr>
          <a:xfrm flipV="1">
            <a:off x="2532022" y="1031918"/>
            <a:ext cx="3150320" cy="8756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0E60410-C919-5A45-97DE-870F8D270DA3}"/>
              </a:ext>
            </a:extLst>
          </p:cNvPr>
          <p:cNvCxnSpPr>
            <a:stCxn id="5" idx="3"/>
            <a:endCxn id="10" idx="1"/>
          </p:cNvCxnSpPr>
          <p:nvPr/>
        </p:nvCxnSpPr>
        <p:spPr>
          <a:xfrm>
            <a:off x="2532022" y="1907550"/>
            <a:ext cx="2823748" cy="4572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416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773</Words>
  <Application>Microsoft Office PowerPoint</Application>
  <PresentationFormat>Widescreen</PresentationFormat>
  <Paragraphs>136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Libre Baskerville</vt:lpstr>
      <vt:lpstr>Arial</vt:lpstr>
      <vt:lpstr>Calibri</vt:lpstr>
      <vt:lpstr>Google Sans</vt:lpstr>
      <vt:lpstr>Gill Sans</vt:lpstr>
      <vt:lpstr>Mangal</vt:lpstr>
      <vt:lpstr>Office Theme</vt:lpstr>
      <vt:lpstr>ब्लेंडेड लर्निंग  मिश्रित शिक्षण</vt:lpstr>
      <vt:lpstr>मिश्रित शिक्षा: लोकप्रिय परिभाषा  Blended Learning: Popular Definition</vt:lpstr>
      <vt:lpstr>PowerPoint Presentation</vt:lpstr>
      <vt:lpstr>PowerPoint Presentation</vt:lpstr>
      <vt:lpstr>PowerPoint Presentation</vt:lpstr>
      <vt:lpstr>एक अनोखा अनुभव</vt:lpstr>
      <vt:lpstr>PowerPoint Presentation</vt:lpstr>
      <vt:lpstr>PowerPoint Presentation</vt:lpstr>
      <vt:lpstr>PowerPoint Presentation</vt:lpstr>
      <vt:lpstr>“Blended learning, thus, is a blending of carefully chosen learning tactics from face-to-face and technology-mediated learning domains to achieve expected learning outcomes.” (Mukhopadhyay, 2022)  </vt:lpstr>
      <vt:lpstr>PowerPoint Presentation</vt:lpstr>
      <vt:lpstr>PowerPoint Presentation</vt:lpstr>
      <vt:lpstr>PowerPoint Presentation</vt:lpstr>
      <vt:lpstr>धन्यवाद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Blended Learning Policy</dc:title>
  <dc:creator>Marmar Mukhopadhyay</dc:creator>
  <cp:lastModifiedBy>Marmar Mukhopadhyay</cp:lastModifiedBy>
  <cp:revision>9</cp:revision>
  <dcterms:created xsi:type="dcterms:W3CDTF">2022-11-06T17:13:17Z</dcterms:created>
  <dcterms:modified xsi:type="dcterms:W3CDTF">2024-02-12T07:10:57Z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